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3"/>
  </p:notesMasterIdLst>
  <p:sldIdLst>
    <p:sldId id="701" r:id="rId2"/>
    <p:sldId id="702" r:id="rId3"/>
    <p:sldId id="704" r:id="rId4"/>
    <p:sldId id="703" r:id="rId5"/>
    <p:sldId id="705" r:id="rId6"/>
    <p:sldId id="706" r:id="rId7"/>
    <p:sldId id="707" r:id="rId8"/>
    <p:sldId id="708" r:id="rId9"/>
    <p:sldId id="714" r:id="rId10"/>
    <p:sldId id="710" r:id="rId11"/>
    <p:sldId id="723" r:id="rId12"/>
    <p:sldId id="716" r:id="rId13"/>
    <p:sldId id="709" r:id="rId14"/>
    <p:sldId id="717" r:id="rId15"/>
    <p:sldId id="725" r:id="rId16"/>
    <p:sldId id="724" r:id="rId17"/>
    <p:sldId id="718" r:id="rId18"/>
    <p:sldId id="719" r:id="rId19"/>
    <p:sldId id="720" r:id="rId20"/>
    <p:sldId id="727" r:id="rId21"/>
    <p:sldId id="726" r:id="rId22"/>
  </p:sldIdLst>
  <p:sldSz cx="9144000" cy="6858000" type="screen4x3"/>
  <p:notesSz cx="6858000" cy="9144000"/>
  <p:embeddedFontLst>
    <p:embeddedFont>
      <p:font typeface="DengXian" panose="02010600030101010101" pitchFamily="2" charset="-122"/>
      <p:regular r:id="rId24"/>
      <p:bold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FiraCode Nerd Font Ret" panose="02000009000000000000" pitchFamily="50" charset="0"/>
      <p:regular r:id="rId30"/>
    </p:embeddedFont>
    <p:embeddedFont>
      <p:font typeface="Microsoft Sans Serif" panose="020B0604020202020204" pitchFamily="34" charset="0"/>
      <p:regular r:id="rId31"/>
    </p:embeddedFont>
    <p:embeddedFont>
      <p:font typeface="Nobile" panose="02000503050000020004" pitchFamily="2" charset="0"/>
      <p:regular r:id="rId32"/>
    </p:embeddedFont>
    <p:embeddedFont>
      <p:font typeface="Sarasa Term SC Light" panose="02000409000000000000" pitchFamily="49" charset="-122"/>
      <p:regular r:id="rId33"/>
      <p:italic r:id="rId34"/>
    </p:embeddedFont>
    <p:embeddedFont>
      <p:font typeface="Sarasa Term SC SemiBold" panose="02000709000000000000" pitchFamily="49" charset="-122"/>
      <p:bold r:id="rId35"/>
      <p:boldItalic r:id="rId36"/>
    </p:embeddedFont>
    <p:embeddedFont>
      <p:font typeface="更纱黑体 SC Light" panose="02000400000000000000" pitchFamily="2" charset="-122"/>
      <p:regular r:id="rId37"/>
      <p:italic r:id="rId38"/>
    </p:embeddedFont>
    <p:embeddedFont>
      <p:font typeface="华文楷体" panose="02010600040101010101" pitchFamily="2" charset="-122"/>
      <p:regular r:id="rId3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1882"/>
    <a:srgbClr val="A4D2EF"/>
    <a:srgbClr val="3B00FF"/>
    <a:srgbClr val="F5C4F0"/>
    <a:srgbClr val="000000"/>
    <a:srgbClr val="E8DEDE"/>
    <a:srgbClr val="855D5D"/>
    <a:srgbClr val="2ABDF2"/>
    <a:srgbClr val="FFC000"/>
    <a:srgbClr val="19B8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D0E1F7-828D-4C77-B752-EB7B43CBB4B6}" v="429" dt="2024-09-23T12:21:08.8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6" autoAdjust="0"/>
    <p:restoredTop sz="89810" autoAdjust="0"/>
  </p:normalViewPr>
  <p:slideViewPr>
    <p:cSldViewPr snapToGrid="0" snapToObjects="1">
      <p:cViewPr varScale="1">
        <p:scale>
          <a:sx n="164" d="100"/>
          <a:sy n="164" d="100"/>
        </p:scale>
        <p:origin x="761" y="96"/>
      </p:cViewPr>
      <p:guideLst/>
    </p:cSldViewPr>
  </p:slideViewPr>
  <p:outlineViewPr>
    <p:cViewPr>
      <p:scale>
        <a:sx n="33" d="100"/>
        <a:sy n="33" d="100"/>
      </p:scale>
      <p:origin x="0" y="-1026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3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98D94A-F48F-CA48-90ED-11F98B7D2025}" type="datetimeFigureOut">
              <a:rPr kumimoji="1" lang="zh-CN" altLang="en-US" smtClean="0"/>
              <a:t>2024/11/26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3128F6-A017-174C-B258-28A5558C2B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24301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75512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1673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81312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67072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9124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98572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41326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81552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2236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8189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52326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09544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4988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40656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9891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87519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1278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74527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7891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128F6-A017-174C-B258-28A5558C2B7B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1791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3988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日期占位符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BF9A-433C-334B-9BE7-F7F914560784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gist.nju.edu.cn</a:t>
            </a:r>
          </a:p>
        </p:txBody>
      </p:sp>
      <p:sp>
        <p:nvSpPr>
          <p:cNvPr id="15" name="幻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E184B-EA4B-D245-BC94-5D18AE7C505B}" type="slidenum">
              <a:rPr kumimoji="1" lang="zh-CN" alt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70E85-8CF4-F24D-8C6C-08E33F5D0ADE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述职报告 </a:t>
            </a:r>
            <a:r>
              <a:rPr lang="en-US" altLang="zh-CN"/>
              <a:t>C13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8E162-072C-1247-B2BA-951A51A18AE9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述职报告 </a:t>
            </a:r>
            <a:r>
              <a:rPr lang="en-US" altLang="zh-CN"/>
              <a:t>C13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9930" y="920151"/>
            <a:ext cx="7543800" cy="523426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Gist.nju.edu.cn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261620" y="113770"/>
            <a:ext cx="7543800" cy="501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DA3A-0A4F-F748-BA5A-0380BB7E3C62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述职报告 </a:t>
            </a:r>
            <a:r>
              <a:rPr lang="en-US" altLang="zh-CN"/>
              <a:t>C13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-255686"/>
            <a:ext cx="7543800" cy="1450757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344084"/>
            <a:ext cx="3703320" cy="402336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0575" y="1344086"/>
            <a:ext cx="3703320" cy="402335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A1206-61D6-9949-B07F-D80376CD568D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述职报告 </a:t>
            </a:r>
            <a:r>
              <a:rPr lang="en-US" altLang="zh-CN"/>
              <a:t>C13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01370" y="-234096"/>
            <a:ext cx="75438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1370" y="1364087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1370" y="2134024"/>
            <a:ext cx="3703320" cy="32867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5970" y="136472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85970" y="2163869"/>
            <a:ext cx="3703320" cy="32867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A10-9848-194D-BF5B-11A9CC1E53C1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述职报告 </a:t>
            </a:r>
            <a:r>
              <a:rPr lang="en-US" altLang="zh-CN"/>
              <a:t>C13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CAF73-8086-CA4F-9198-CE35FD93EF7E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述职报告 </a:t>
            </a:r>
            <a:r>
              <a:rPr lang="en-US" altLang="zh-CN"/>
              <a:t>C13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4B73-E8A4-DC47-B126-EF6296AF54B2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述职报告 </a:t>
            </a:r>
            <a:r>
              <a:rPr lang="en-US" altLang="zh-CN"/>
              <a:t>C13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6A7023C7-887E-3445-8F7F-6028285B9392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述职报告 </a:t>
            </a:r>
            <a:r>
              <a:rPr lang="en-US" altLang="zh-CN"/>
              <a:t>C13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2" y="0"/>
            <a:ext cx="9143989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39476-54AC-D34E-85AC-3D302D3D67F9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述职报告 </a:t>
            </a:r>
            <a:r>
              <a:rPr lang="en-US" altLang="zh-CN"/>
              <a:t>C13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9084" y="286118"/>
            <a:ext cx="935351" cy="1172679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395" y="169387"/>
            <a:ext cx="7543800" cy="501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930" y="741680"/>
            <a:ext cx="7543800" cy="55219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44A07D-A3DC-3548-8AFD-38EA30987F0A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 altLang="zh-C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61395" y="670888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940" y="240665"/>
            <a:ext cx="620395" cy="77851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2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17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705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93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81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odeskyblue/uiautodev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ppium/python-client/blob/master/appium/webdriver/mobilecommand.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22960" y="758825"/>
            <a:ext cx="7543800" cy="2566670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25000"/>
              </a:lnSpc>
            </a:pPr>
            <a:r>
              <a:rPr kumimoji="1" lang="zh-CN" altLang="en-US" sz="4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软件测试实验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34637" y="6949931"/>
            <a:ext cx="7543800" cy="1143000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华文楷体" charset="0"/>
                <a:ea typeface="华文楷体" charset="0"/>
              </a:rPr>
              <a:t>南京大学计算机学院</a:t>
            </a:r>
            <a:endParaRPr kumimoji="1" lang="zh-CN" altLang="en-US" sz="14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6EBD1-1C38-9144-B80F-2CDC2527D9DD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E184B-EA4B-D245-BC94-5D18AE7C505B}" type="slidenum">
              <a:rPr kumimoji="1" lang="zh-CN" altLang="en-US" smtClean="0"/>
              <a:t>1</a:t>
            </a:fld>
            <a:endParaRPr lang="en-US" dirty="0"/>
          </a:p>
        </p:txBody>
      </p:sp>
      <p:sp>
        <p:nvSpPr>
          <p:cNvPr id="6" name="页脚占位符 3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</p:spPr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1075510" y="3630404"/>
            <a:ext cx="7050575" cy="52197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800" spc="-50" dirty="0"/>
              <a:t>移动应用</a:t>
            </a:r>
            <a:r>
              <a:rPr kumimoji="1" lang="zh-CN" altLang="en-US" sz="2800" spc="-50" dirty="0">
                <a:solidFill>
                  <a:schemeClr val="tx1"/>
                </a:solidFill>
              </a:rPr>
              <a:t>测试实践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3108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Appium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基本语法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7373D9C1-E5F8-2421-4729-F88A456E5594}"/>
              </a:ext>
            </a:extLst>
          </p:cNvPr>
          <p:cNvSpPr/>
          <p:nvPr/>
        </p:nvSpPr>
        <p:spPr>
          <a:xfrm>
            <a:off x="3657600" y="2064254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初始化 </a:t>
            </a: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WebDriver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，创建浏览器实例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5B2CEC79-83CA-6C1C-EF6A-594814BD0129}"/>
              </a:ext>
            </a:extLst>
          </p:cNvPr>
          <p:cNvSpPr/>
          <p:nvPr/>
        </p:nvSpPr>
        <p:spPr>
          <a:xfrm>
            <a:off x="5150190" y="1317246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导入所需的库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56A3DFB8-3A12-D21C-AC32-578445FED90F}"/>
              </a:ext>
            </a:extLst>
          </p:cNvPr>
          <p:cNvSpPr/>
          <p:nvPr/>
        </p:nvSpPr>
        <p:spPr>
          <a:xfrm>
            <a:off x="3676220" y="3388154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等待元素加载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AF1347FB-62AA-729A-5A3A-0A2668641F92}"/>
              </a:ext>
            </a:extLst>
          </p:cNvPr>
          <p:cNvSpPr/>
          <p:nvPr/>
        </p:nvSpPr>
        <p:spPr>
          <a:xfrm>
            <a:off x="3730899" y="4573611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查找元素并执行操作 （验证结果）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7" name="Text 7">
            <a:extLst>
              <a:ext uri="{FF2B5EF4-FFF2-40B4-BE49-F238E27FC236}">
                <a16:creationId xmlns:a16="http://schemas.microsoft.com/office/drawing/2014/main" id="{9A5EAA14-339B-B192-51E6-BD8426B7364C}"/>
              </a:ext>
            </a:extLst>
          </p:cNvPr>
          <p:cNvSpPr/>
          <p:nvPr/>
        </p:nvSpPr>
        <p:spPr>
          <a:xfrm>
            <a:off x="3743697" y="5835851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结束会话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7" name="标题 5">
            <a:extLst>
              <a:ext uri="{FF2B5EF4-FFF2-40B4-BE49-F238E27FC236}">
                <a16:creationId xmlns:a16="http://schemas.microsoft.com/office/drawing/2014/main" id="{CC0C72E9-0740-DF17-0007-9789B50B2CE5}"/>
              </a:ext>
            </a:extLst>
          </p:cNvPr>
          <p:cNvSpPr txBox="1">
            <a:spLocks/>
          </p:cNvSpPr>
          <p:nvPr/>
        </p:nvSpPr>
        <p:spPr>
          <a:xfrm>
            <a:off x="300565" y="1008219"/>
            <a:ext cx="4223718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元素定位</a:t>
            </a:r>
            <a:endParaRPr lang="zh-CN" altLang="en-US" b="1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7B4DF99-9AF2-E5E7-E55F-42F165CBEFD4}"/>
              </a:ext>
            </a:extLst>
          </p:cNvPr>
          <p:cNvGrpSpPr/>
          <p:nvPr/>
        </p:nvGrpSpPr>
        <p:grpSpPr>
          <a:xfrm>
            <a:off x="1893971" y="861489"/>
            <a:ext cx="12722423" cy="743783"/>
            <a:chOff x="372316" y="4375420"/>
            <a:chExt cx="12722423" cy="743783"/>
          </a:xfrm>
        </p:grpSpPr>
        <p:sp>
          <p:nvSpPr>
            <p:cNvPr id="15" name="Shape 10">
              <a:extLst>
                <a:ext uri="{FF2B5EF4-FFF2-40B4-BE49-F238E27FC236}">
                  <a16:creationId xmlns:a16="http://schemas.microsoft.com/office/drawing/2014/main" id="{88A1A829-7908-2AB6-2DAD-43761462DD1A}"/>
                </a:ext>
              </a:extLst>
            </p:cNvPr>
            <p:cNvSpPr/>
            <p:nvPr/>
          </p:nvSpPr>
          <p:spPr>
            <a:xfrm>
              <a:off x="372316" y="4375420"/>
              <a:ext cx="5745455" cy="743783"/>
            </a:xfrm>
            <a:prstGeom prst="roundRect">
              <a:avLst>
                <a:gd name="adj" fmla="val 4840"/>
              </a:avLst>
            </a:prstGeom>
            <a:solidFill>
              <a:srgbClr val="D2DDF9"/>
            </a:solidFill>
            <a:ln/>
          </p:spPr>
          <p:txBody>
            <a:bodyPr/>
            <a:lstStyle/>
            <a:p>
              <a:endParaRPr lang="zh-CN" altLang="en-US"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8" name="Text 11">
              <a:extLst>
                <a:ext uri="{FF2B5EF4-FFF2-40B4-BE49-F238E27FC236}">
                  <a16:creationId xmlns:a16="http://schemas.microsoft.com/office/drawing/2014/main" id="{F759B55E-7410-CD06-809A-7FD11B20D340}"/>
                </a:ext>
              </a:extLst>
            </p:cNvPr>
            <p:cNvSpPr/>
            <p:nvPr/>
          </p:nvSpPr>
          <p:spPr>
            <a:xfrm>
              <a:off x="600320" y="4570301"/>
              <a:ext cx="12494419" cy="38397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3000"/>
                </a:lnSpc>
                <a:buNone/>
              </a:pPr>
              <a:r>
                <a:rPr lang="en-US" sz="1850" dirty="0" err="1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driver.find_element</a:t>
              </a:r>
              <a:r>
                <a:rPr lang="en-US" sz="185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()</a:t>
              </a:r>
              <a:endParaRPr lang="en-US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09948C6-688C-06CE-CF92-391C0C6FCB4E}"/>
              </a:ext>
            </a:extLst>
          </p:cNvPr>
          <p:cNvGrpSpPr/>
          <p:nvPr/>
        </p:nvGrpSpPr>
        <p:grpSpPr>
          <a:xfrm>
            <a:off x="806053" y="2318610"/>
            <a:ext cx="6833373" cy="3061472"/>
            <a:chOff x="2403774" y="3411220"/>
            <a:chExt cx="6306829" cy="2825571"/>
          </a:xfrm>
          <a:solidFill>
            <a:schemeClr val="bg1"/>
          </a:solidFill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B3B02165-9EEF-869B-810F-5C9967A98FE6}"/>
                </a:ext>
              </a:extLst>
            </p:cNvPr>
            <p:cNvGrpSpPr/>
            <p:nvPr/>
          </p:nvGrpSpPr>
          <p:grpSpPr>
            <a:xfrm>
              <a:off x="2403774" y="3427917"/>
              <a:ext cx="6306829" cy="2808874"/>
              <a:chOff x="2403774" y="3427917"/>
              <a:chExt cx="6306829" cy="2808874"/>
            </a:xfrm>
            <a:grpFill/>
          </p:grpSpPr>
          <p:sp>
            <p:nvSpPr>
              <p:cNvPr id="21" name="任意多边形: 形状 20">
                <a:extLst>
                  <a:ext uri="{FF2B5EF4-FFF2-40B4-BE49-F238E27FC236}">
                    <a16:creationId xmlns:a16="http://schemas.microsoft.com/office/drawing/2014/main" id="{38E73946-470A-19C5-CE45-69DCF0E4B161}"/>
                  </a:ext>
                </a:extLst>
              </p:cNvPr>
              <p:cNvSpPr/>
              <p:nvPr/>
            </p:nvSpPr>
            <p:spPr>
              <a:xfrm>
                <a:off x="6709630" y="4730319"/>
                <a:ext cx="1310631" cy="1506472"/>
              </a:xfrm>
              <a:custGeom>
                <a:avLst/>
                <a:gdLst>
                  <a:gd name="connsiteX0" fmla="*/ 0 w 1506471"/>
                  <a:gd name="connsiteY0" fmla="*/ 655315 h 1310630"/>
                  <a:gd name="connsiteX1" fmla="*/ 327658 w 1506471"/>
                  <a:gd name="connsiteY1" fmla="*/ 0 h 1310630"/>
                  <a:gd name="connsiteX2" fmla="*/ 1178814 w 1506471"/>
                  <a:gd name="connsiteY2" fmla="*/ 0 h 1310630"/>
                  <a:gd name="connsiteX3" fmla="*/ 1506471 w 1506471"/>
                  <a:gd name="connsiteY3" fmla="*/ 655315 h 1310630"/>
                  <a:gd name="connsiteX4" fmla="*/ 1178814 w 1506471"/>
                  <a:gd name="connsiteY4" fmla="*/ 1310630 h 1310630"/>
                  <a:gd name="connsiteX5" fmla="*/ 327658 w 1506471"/>
                  <a:gd name="connsiteY5" fmla="*/ 1310630 h 1310630"/>
                  <a:gd name="connsiteX6" fmla="*/ 0 w 1506471"/>
                  <a:gd name="connsiteY6" fmla="*/ 655315 h 1310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6471" h="1310630">
                    <a:moveTo>
                      <a:pt x="753236" y="0"/>
                    </a:moveTo>
                    <a:lnTo>
                      <a:pt x="1506470" y="285063"/>
                    </a:lnTo>
                    <a:lnTo>
                      <a:pt x="1506470" y="1025568"/>
                    </a:lnTo>
                    <a:lnTo>
                      <a:pt x="753236" y="1310630"/>
                    </a:lnTo>
                    <a:lnTo>
                      <a:pt x="1" y="1025568"/>
                    </a:lnTo>
                    <a:lnTo>
                      <a:pt x="1" y="285063"/>
                    </a:lnTo>
                    <a:lnTo>
                      <a:pt x="753236" y="0"/>
                    </a:lnTo>
                    <a:close/>
                  </a:path>
                </a:pathLst>
              </a:custGeom>
              <a:grpFill/>
              <a:ln>
                <a:solidFill>
                  <a:srgbClr val="7030A0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95680" tIns="326199" rIns="295681" bIns="326198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 err="1">
                    <a:solidFill>
                      <a:schemeClr val="tx1"/>
                    </a:solidFill>
                    <a:latin typeface="Sarasa Term SC SemiBold" panose="02000709000000000000" pitchFamily="49" charset="-122"/>
                    <a:ea typeface="Sarasa Term SC SemiBold" panose="02000709000000000000" pitchFamily="49" charset="-122"/>
                    <a:cs typeface="Sarasa Term SC SemiBold" panose="02000709000000000000" pitchFamily="49" charset="-122"/>
                  </a:rPr>
                  <a:t>By.CSS_SELECTOR</a:t>
                </a:r>
                <a:endParaRPr lang="zh-CN" altLang="en-US" sz="2000" kern="12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endParaRPr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A740A0B3-486A-5066-FB1C-510D133689C8}"/>
                  </a:ext>
                </a:extLst>
              </p:cNvPr>
              <p:cNvSpPr/>
              <p:nvPr/>
            </p:nvSpPr>
            <p:spPr>
              <a:xfrm>
                <a:off x="7399972" y="3427917"/>
                <a:ext cx="1310631" cy="1506472"/>
              </a:xfrm>
              <a:custGeom>
                <a:avLst/>
                <a:gdLst>
                  <a:gd name="connsiteX0" fmla="*/ 0 w 1506471"/>
                  <a:gd name="connsiteY0" fmla="*/ 655315 h 1310630"/>
                  <a:gd name="connsiteX1" fmla="*/ 327658 w 1506471"/>
                  <a:gd name="connsiteY1" fmla="*/ 0 h 1310630"/>
                  <a:gd name="connsiteX2" fmla="*/ 1178814 w 1506471"/>
                  <a:gd name="connsiteY2" fmla="*/ 0 h 1310630"/>
                  <a:gd name="connsiteX3" fmla="*/ 1506471 w 1506471"/>
                  <a:gd name="connsiteY3" fmla="*/ 655315 h 1310630"/>
                  <a:gd name="connsiteX4" fmla="*/ 1178814 w 1506471"/>
                  <a:gd name="connsiteY4" fmla="*/ 1310630 h 1310630"/>
                  <a:gd name="connsiteX5" fmla="*/ 327658 w 1506471"/>
                  <a:gd name="connsiteY5" fmla="*/ 1310630 h 1310630"/>
                  <a:gd name="connsiteX6" fmla="*/ 0 w 1506471"/>
                  <a:gd name="connsiteY6" fmla="*/ 655315 h 1310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6471" h="1310630">
                    <a:moveTo>
                      <a:pt x="753236" y="0"/>
                    </a:moveTo>
                    <a:lnTo>
                      <a:pt x="1506470" y="285063"/>
                    </a:lnTo>
                    <a:lnTo>
                      <a:pt x="1506470" y="1025568"/>
                    </a:lnTo>
                    <a:lnTo>
                      <a:pt x="753236" y="1310630"/>
                    </a:lnTo>
                    <a:lnTo>
                      <a:pt x="1" y="1025568"/>
                    </a:lnTo>
                    <a:lnTo>
                      <a:pt x="1" y="285063"/>
                    </a:lnTo>
                    <a:lnTo>
                      <a:pt x="753236" y="0"/>
                    </a:lnTo>
                    <a:close/>
                  </a:path>
                </a:pathLst>
              </a:custGeom>
              <a:grpFill/>
              <a:ln>
                <a:solidFill>
                  <a:srgbClr val="7030A0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04240" tIns="234759" rIns="204241" bIns="234758" numCol="1" spcCol="1270" anchor="ctr" anchorCtr="0">
                <a:noAutofit/>
              </a:bodyPr>
              <a:lstStyle/>
              <a:p>
                <a:pPr marL="0" lvl="0" indent="0" algn="ctr" defTabSz="1600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 err="1">
                    <a:solidFill>
                      <a:schemeClr val="tx1"/>
                    </a:solidFill>
                    <a:latin typeface="Sarasa Term SC SemiBold" panose="02000709000000000000" pitchFamily="49" charset="-122"/>
                    <a:ea typeface="Sarasa Term SC SemiBold" panose="02000709000000000000" pitchFamily="49" charset="-122"/>
                    <a:cs typeface="Sarasa Term SC SemiBold" panose="02000709000000000000" pitchFamily="49" charset="-122"/>
                  </a:rPr>
                  <a:t>By.LINK_TEXT</a:t>
                </a:r>
                <a:endParaRPr lang="zh-CN" altLang="en-US" sz="2000" kern="12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endParaRPr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2A0BA82C-FB60-D640-E948-AE5EFCA33510}"/>
                  </a:ext>
                </a:extLst>
              </p:cNvPr>
              <p:cNvSpPr/>
              <p:nvPr/>
            </p:nvSpPr>
            <p:spPr>
              <a:xfrm>
                <a:off x="3108802" y="3427917"/>
                <a:ext cx="1310631" cy="1506472"/>
              </a:xfrm>
              <a:custGeom>
                <a:avLst/>
                <a:gdLst>
                  <a:gd name="connsiteX0" fmla="*/ 0 w 1506471"/>
                  <a:gd name="connsiteY0" fmla="*/ 655315 h 1310630"/>
                  <a:gd name="connsiteX1" fmla="*/ 327658 w 1506471"/>
                  <a:gd name="connsiteY1" fmla="*/ 0 h 1310630"/>
                  <a:gd name="connsiteX2" fmla="*/ 1178814 w 1506471"/>
                  <a:gd name="connsiteY2" fmla="*/ 0 h 1310630"/>
                  <a:gd name="connsiteX3" fmla="*/ 1506471 w 1506471"/>
                  <a:gd name="connsiteY3" fmla="*/ 655315 h 1310630"/>
                  <a:gd name="connsiteX4" fmla="*/ 1178814 w 1506471"/>
                  <a:gd name="connsiteY4" fmla="*/ 1310630 h 1310630"/>
                  <a:gd name="connsiteX5" fmla="*/ 327658 w 1506471"/>
                  <a:gd name="connsiteY5" fmla="*/ 1310630 h 1310630"/>
                  <a:gd name="connsiteX6" fmla="*/ 0 w 1506471"/>
                  <a:gd name="connsiteY6" fmla="*/ 655315 h 1310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6471" h="1310630">
                    <a:moveTo>
                      <a:pt x="753236" y="0"/>
                    </a:moveTo>
                    <a:lnTo>
                      <a:pt x="1506470" y="285063"/>
                    </a:lnTo>
                    <a:lnTo>
                      <a:pt x="1506470" y="1025568"/>
                    </a:lnTo>
                    <a:lnTo>
                      <a:pt x="753236" y="1310630"/>
                    </a:lnTo>
                    <a:lnTo>
                      <a:pt x="1" y="1025568"/>
                    </a:lnTo>
                    <a:lnTo>
                      <a:pt x="1" y="285063"/>
                    </a:lnTo>
                    <a:lnTo>
                      <a:pt x="753236" y="0"/>
                    </a:lnTo>
                    <a:close/>
                  </a:path>
                </a:pathLst>
              </a:custGeom>
              <a:grpFill/>
              <a:ln>
                <a:solidFill>
                  <a:srgbClr val="7030A0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95680" tIns="326199" rIns="295681" bIns="326198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solidFill>
                      <a:schemeClr val="tx1"/>
                    </a:solidFill>
                    <a:latin typeface="Sarasa Term SC SemiBold" panose="02000709000000000000" pitchFamily="49" charset="-122"/>
                    <a:ea typeface="Sarasa Term SC SemiBold" panose="02000709000000000000" pitchFamily="49" charset="-122"/>
                    <a:cs typeface="Sarasa Term SC SemiBold" panose="02000709000000000000" pitchFamily="49" charset="-122"/>
                  </a:rPr>
                  <a:t>By.ID</a:t>
                </a:r>
                <a:endParaRPr lang="zh-CN" altLang="en-US" sz="2000" kern="12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endParaRPr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D53F424F-8E54-264D-398A-D8EFCE1E048C}"/>
                  </a:ext>
                </a:extLst>
              </p:cNvPr>
              <p:cNvSpPr/>
              <p:nvPr/>
            </p:nvSpPr>
            <p:spPr>
              <a:xfrm>
                <a:off x="4524283" y="3427917"/>
                <a:ext cx="1310631" cy="1506472"/>
              </a:xfrm>
              <a:custGeom>
                <a:avLst/>
                <a:gdLst>
                  <a:gd name="connsiteX0" fmla="*/ 0 w 1506471"/>
                  <a:gd name="connsiteY0" fmla="*/ 655315 h 1310630"/>
                  <a:gd name="connsiteX1" fmla="*/ 327658 w 1506471"/>
                  <a:gd name="connsiteY1" fmla="*/ 0 h 1310630"/>
                  <a:gd name="connsiteX2" fmla="*/ 1178814 w 1506471"/>
                  <a:gd name="connsiteY2" fmla="*/ 0 h 1310630"/>
                  <a:gd name="connsiteX3" fmla="*/ 1506471 w 1506471"/>
                  <a:gd name="connsiteY3" fmla="*/ 655315 h 1310630"/>
                  <a:gd name="connsiteX4" fmla="*/ 1178814 w 1506471"/>
                  <a:gd name="connsiteY4" fmla="*/ 1310630 h 1310630"/>
                  <a:gd name="connsiteX5" fmla="*/ 327658 w 1506471"/>
                  <a:gd name="connsiteY5" fmla="*/ 1310630 h 1310630"/>
                  <a:gd name="connsiteX6" fmla="*/ 0 w 1506471"/>
                  <a:gd name="connsiteY6" fmla="*/ 655315 h 1310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6471" h="1310630">
                    <a:moveTo>
                      <a:pt x="753236" y="0"/>
                    </a:moveTo>
                    <a:lnTo>
                      <a:pt x="1506470" y="285063"/>
                    </a:lnTo>
                    <a:lnTo>
                      <a:pt x="1506470" y="1025568"/>
                    </a:lnTo>
                    <a:lnTo>
                      <a:pt x="753236" y="1310630"/>
                    </a:lnTo>
                    <a:lnTo>
                      <a:pt x="1" y="1025568"/>
                    </a:lnTo>
                    <a:lnTo>
                      <a:pt x="1" y="285063"/>
                    </a:lnTo>
                    <a:lnTo>
                      <a:pt x="753236" y="0"/>
                    </a:lnTo>
                    <a:close/>
                  </a:path>
                </a:pathLst>
              </a:custGeom>
              <a:grpFill/>
              <a:ln>
                <a:solidFill>
                  <a:srgbClr val="7030A0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04240" tIns="234759" rIns="204241" bIns="234758" numCol="1" spcCol="1270" anchor="ctr" anchorCtr="0">
                <a:noAutofit/>
              </a:bodyPr>
              <a:lstStyle/>
              <a:p>
                <a:pPr marL="0" lvl="0" indent="0" algn="ctr" defTabSz="1600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>
                    <a:solidFill>
                      <a:schemeClr val="tx1"/>
                    </a:solidFill>
                    <a:latin typeface="Sarasa Term SC SemiBold" panose="02000709000000000000" pitchFamily="49" charset="-122"/>
                    <a:ea typeface="Sarasa Term SC SemiBold" panose="02000709000000000000" pitchFamily="49" charset="-122"/>
                    <a:cs typeface="Sarasa Term SC SemiBold" panose="02000709000000000000" pitchFamily="49" charset="-122"/>
                  </a:rPr>
                  <a:t>By. </a:t>
                </a:r>
                <a:r>
                  <a:rPr lang="en-US" altLang="zh-CN" sz="2000" dirty="0">
                    <a:solidFill>
                      <a:schemeClr val="tx1"/>
                    </a:solidFill>
                    <a:latin typeface="Sarasa Term SC SemiBold" panose="02000709000000000000" pitchFamily="49" charset="-122"/>
                    <a:ea typeface="Sarasa Term SC SemiBold" panose="02000709000000000000" pitchFamily="49" charset="-122"/>
                    <a:cs typeface="Sarasa Term SC SemiBold" panose="02000709000000000000" pitchFamily="49" charset="-122"/>
                  </a:rPr>
                  <a:t>NAME</a:t>
                </a:r>
                <a:endParaRPr lang="zh-CN" altLang="en-US" sz="2000" kern="12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endParaRPr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6EF129D4-F055-783E-DC19-C01BE9DD1CAB}"/>
                  </a:ext>
                </a:extLst>
              </p:cNvPr>
              <p:cNvSpPr/>
              <p:nvPr/>
            </p:nvSpPr>
            <p:spPr>
              <a:xfrm>
                <a:off x="3819254" y="4706610"/>
                <a:ext cx="1310631" cy="1506472"/>
              </a:xfrm>
              <a:custGeom>
                <a:avLst/>
                <a:gdLst>
                  <a:gd name="connsiteX0" fmla="*/ 0 w 1506471"/>
                  <a:gd name="connsiteY0" fmla="*/ 655315 h 1310630"/>
                  <a:gd name="connsiteX1" fmla="*/ 327658 w 1506471"/>
                  <a:gd name="connsiteY1" fmla="*/ 0 h 1310630"/>
                  <a:gd name="connsiteX2" fmla="*/ 1178814 w 1506471"/>
                  <a:gd name="connsiteY2" fmla="*/ 0 h 1310630"/>
                  <a:gd name="connsiteX3" fmla="*/ 1506471 w 1506471"/>
                  <a:gd name="connsiteY3" fmla="*/ 655315 h 1310630"/>
                  <a:gd name="connsiteX4" fmla="*/ 1178814 w 1506471"/>
                  <a:gd name="connsiteY4" fmla="*/ 1310630 h 1310630"/>
                  <a:gd name="connsiteX5" fmla="*/ 327658 w 1506471"/>
                  <a:gd name="connsiteY5" fmla="*/ 1310630 h 1310630"/>
                  <a:gd name="connsiteX6" fmla="*/ 0 w 1506471"/>
                  <a:gd name="connsiteY6" fmla="*/ 655315 h 1310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6471" h="1310630">
                    <a:moveTo>
                      <a:pt x="753236" y="0"/>
                    </a:moveTo>
                    <a:lnTo>
                      <a:pt x="1506470" y="285063"/>
                    </a:lnTo>
                    <a:lnTo>
                      <a:pt x="1506470" y="1025568"/>
                    </a:lnTo>
                    <a:lnTo>
                      <a:pt x="753236" y="1310630"/>
                    </a:lnTo>
                    <a:lnTo>
                      <a:pt x="1" y="1025568"/>
                    </a:lnTo>
                    <a:lnTo>
                      <a:pt x="1" y="285063"/>
                    </a:lnTo>
                    <a:lnTo>
                      <a:pt x="753236" y="0"/>
                    </a:lnTo>
                    <a:close/>
                  </a:path>
                </a:pathLst>
              </a:custGeom>
              <a:grpFill/>
              <a:ln>
                <a:solidFill>
                  <a:srgbClr val="7030A0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95680" tIns="326199" rIns="295681" bIns="326198" numCol="1" spcCol="1270" anchor="ctr" anchorCtr="0">
                <a:noAutofit/>
              </a:bodyPr>
              <a:lstStyle/>
              <a:p>
                <a:pPr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altLang="zh-CN" sz="2000" b="0" dirty="0">
                  <a:solidFill>
                    <a:schemeClr val="tx1"/>
                  </a:solidFill>
                  <a:effectLst/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endParaRPr>
              </a:p>
              <a:p>
                <a:pPr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zh-CN" sz="2000" b="0" dirty="0" err="1">
                    <a:solidFill>
                      <a:schemeClr val="tx1"/>
                    </a:solidFill>
                    <a:effectLst/>
                    <a:latin typeface="Sarasa Term SC SemiBold" panose="02000709000000000000" pitchFamily="49" charset="-122"/>
                    <a:ea typeface="Sarasa Term SC SemiBold" panose="02000709000000000000" pitchFamily="49" charset="-122"/>
                    <a:cs typeface="Sarasa Term SC SemiBold" panose="02000709000000000000" pitchFamily="49" charset="-122"/>
                  </a:rPr>
                  <a:t>By.TAG_NAME</a:t>
                </a:r>
                <a:endParaRPr lang="en-US" altLang="zh-CN" sz="2000" b="0" dirty="0">
                  <a:solidFill>
                    <a:schemeClr val="tx1"/>
                  </a:solidFill>
                  <a:effectLst/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endParaRPr>
              </a:p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CN" altLang="en-US" sz="2000" kern="12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A142DE8F-5C29-50EF-AC5F-1F853274A6C1}"/>
                  </a:ext>
                </a:extLst>
              </p:cNvPr>
              <p:cNvSpPr/>
              <p:nvPr/>
            </p:nvSpPr>
            <p:spPr>
              <a:xfrm>
                <a:off x="2403774" y="4706610"/>
                <a:ext cx="1310631" cy="1506472"/>
              </a:xfrm>
              <a:custGeom>
                <a:avLst/>
                <a:gdLst>
                  <a:gd name="connsiteX0" fmla="*/ 0 w 1506471"/>
                  <a:gd name="connsiteY0" fmla="*/ 655315 h 1310630"/>
                  <a:gd name="connsiteX1" fmla="*/ 327658 w 1506471"/>
                  <a:gd name="connsiteY1" fmla="*/ 0 h 1310630"/>
                  <a:gd name="connsiteX2" fmla="*/ 1178814 w 1506471"/>
                  <a:gd name="connsiteY2" fmla="*/ 0 h 1310630"/>
                  <a:gd name="connsiteX3" fmla="*/ 1506471 w 1506471"/>
                  <a:gd name="connsiteY3" fmla="*/ 655315 h 1310630"/>
                  <a:gd name="connsiteX4" fmla="*/ 1178814 w 1506471"/>
                  <a:gd name="connsiteY4" fmla="*/ 1310630 h 1310630"/>
                  <a:gd name="connsiteX5" fmla="*/ 327658 w 1506471"/>
                  <a:gd name="connsiteY5" fmla="*/ 1310630 h 1310630"/>
                  <a:gd name="connsiteX6" fmla="*/ 0 w 1506471"/>
                  <a:gd name="connsiteY6" fmla="*/ 655315 h 1310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6471" h="1310630">
                    <a:moveTo>
                      <a:pt x="753236" y="0"/>
                    </a:moveTo>
                    <a:lnTo>
                      <a:pt x="1506470" y="285063"/>
                    </a:lnTo>
                    <a:lnTo>
                      <a:pt x="1506470" y="1025568"/>
                    </a:lnTo>
                    <a:lnTo>
                      <a:pt x="753236" y="1310630"/>
                    </a:lnTo>
                    <a:lnTo>
                      <a:pt x="1" y="1025568"/>
                    </a:lnTo>
                    <a:lnTo>
                      <a:pt x="1" y="285063"/>
                    </a:lnTo>
                    <a:lnTo>
                      <a:pt x="753236" y="0"/>
                    </a:lnTo>
                    <a:close/>
                  </a:path>
                </a:pathLst>
              </a:custGeom>
              <a:grpFill/>
              <a:ln>
                <a:solidFill>
                  <a:srgbClr val="7030A0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04240" tIns="234759" rIns="204241" bIns="234758" numCol="1" spcCol="1270" anchor="ctr" anchorCtr="0">
                <a:noAutofit/>
              </a:bodyPr>
              <a:lstStyle/>
              <a:p>
                <a:pPr marL="0" lvl="0" indent="0" algn="ctr" defTabSz="1600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2000" kern="1200" dirty="0" err="1">
                    <a:solidFill>
                      <a:schemeClr val="tx1"/>
                    </a:solidFill>
                    <a:latin typeface="Sarasa Term SC SemiBold" panose="02000709000000000000" pitchFamily="49" charset="-122"/>
                    <a:ea typeface="Sarasa Term SC SemiBold" panose="02000709000000000000" pitchFamily="49" charset="-122"/>
                    <a:cs typeface="Sarasa Term SC SemiBold" panose="02000709000000000000" pitchFamily="49" charset="-122"/>
                  </a:rPr>
                  <a:t>By.PARTIAL_LINK_TEXT</a:t>
                </a:r>
                <a:endParaRPr lang="zh-CN" altLang="en-US" sz="2000" kern="12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endParaRPr>
              </a:p>
            </p:txBody>
          </p:sp>
        </p:grp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D6681DD-1B29-752B-A1CA-F3581199C9D2}"/>
                </a:ext>
              </a:extLst>
            </p:cNvPr>
            <p:cNvSpPr/>
            <p:nvPr/>
          </p:nvSpPr>
          <p:spPr>
            <a:xfrm>
              <a:off x="5942456" y="3411220"/>
              <a:ext cx="1310631" cy="1506472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grpFill/>
            <a:ln>
              <a:solidFill>
                <a:srgbClr val="7030A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04240" tIns="234759" rIns="204241" bIns="234758" numCol="1" spcCol="1270" anchor="ctr" anchorCtr="0">
              <a:noAutofit/>
            </a:bodyPr>
            <a:lstStyle/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zh-CN" sz="2000" dirty="0">
                <a:solidFill>
                  <a:schemeClr val="tx1"/>
                </a:solidFill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endParaRPr>
            </a:p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0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rPr>
                <a:t>By.</a:t>
              </a:r>
              <a:r>
                <a:rPr lang="en-US" altLang="zh-CN" sz="2000" b="0" dirty="0">
                  <a:solidFill>
                    <a:schemeClr val="tx1"/>
                  </a:solidFill>
                  <a:effectLst/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rPr>
                <a:t> XPATH</a:t>
              </a:r>
            </a:p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2000" kern="1200" dirty="0">
                <a:solidFill>
                  <a:schemeClr val="tx1"/>
                </a:solidFill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35A4587-8EA3-DF09-61DB-A3E9FC334B41}"/>
                </a:ext>
              </a:extLst>
            </p:cNvPr>
            <p:cNvSpPr/>
            <p:nvPr/>
          </p:nvSpPr>
          <p:spPr>
            <a:xfrm>
              <a:off x="5262455" y="4706610"/>
              <a:ext cx="1310631" cy="1506472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grpFill/>
            <a:ln>
              <a:solidFill>
                <a:srgbClr val="7030A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95680" tIns="326199" rIns="295681" bIns="326198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kern="12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rPr>
                <a:t>By.</a:t>
              </a:r>
              <a:br>
                <a:rPr lang="en-US" altLang="zh-CN" sz="2000" kern="12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rPr>
              </a:br>
              <a:r>
                <a:rPr lang="en-US" altLang="zh-CN" sz="2000" kern="12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rPr>
                <a:t>CLASS</a:t>
              </a:r>
              <a:br>
                <a:rPr lang="en-US" altLang="zh-CN" sz="2000" kern="12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rPr>
              </a:br>
              <a:r>
                <a:rPr lang="en-US" altLang="zh-CN" sz="2000" kern="1200" dirty="0">
                  <a:solidFill>
                    <a:schemeClr val="tx1"/>
                  </a:solidFill>
                  <a:latin typeface="Sarasa Term SC SemiBold" panose="02000709000000000000" pitchFamily="49" charset="-122"/>
                  <a:ea typeface="Sarasa Term SC SemiBold" panose="02000709000000000000" pitchFamily="49" charset="-122"/>
                  <a:cs typeface="Sarasa Term SC SemiBold" panose="02000709000000000000" pitchFamily="49" charset="-122"/>
                </a:rPr>
                <a:t>_NAME</a:t>
              </a:r>
              <a:endParaRPr lang="zh-CN" altLang="en-US" sz="2000" kern="1200" dirty="0">
                <a:solidFill>
                  <a:schemeClr val="tx1"/>
                </a:solidFill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8447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Appium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基本语法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7373D9C1-E5F8-2421-4729-F88A456E5594}"/>
              </a:ext>
            </a:extLst>
          </p:cNvPr>
          <p:cNvSpPr/>
          <p:nvPr/>
        </p:nvSpPr>
        <p:spPr>
          <a:xfrm>
            <a:off x="3657600" y="2064254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初始化 </a:t>
            </a: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WebDriver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，创建浏览器实例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5B2CEC79-83CA-6C1C-EF6A-594814BD0129}"/>
              </a:ext>
            </a:extLst>
          </p:cNvPr>
          <p:cNvSpPr/>
          <p:nvPr/>
        </p:nvSpPr>
        <p:spPr>
          <a:xfrm>
            <a:off x="5150190" y="1317246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导入所需的库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56A3DFB8-3A12-D21C-AC32-578445FED90F}"/>
              </a:ext>
            </a:extLst>
          </p:cNvPr>
          <p:cNvSpPr/>
          <p:nvPr/>
        </p:nvSpPr>
        <p:spPr>
          <a:xfrm>
            <a:off x="3676220" y="3388154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等待元素加载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AF1347FB-62AA-729A-5A3A-0A2668641F92}"/>
              </a:ext>
            </a:extLst>
          </p:cNvPr>
          <p:cNvSpPr/>
          <p:nvPr/>
        </p:nvSpPr>
        <p:spPr>
          <a:xfrm>
            <a:off x="3730899" y="4573611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查找元素并执行操作 （验证结果）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7" name="Text 7">
            <a:extLst>
              <a:ext uri="{FF2B5EF4-FFF2-40B4-BE49-F238E27FC236}">
                <a16:creationId xmlns:a16="http://schemas.microsoft.com/office/drawing/2014/main" id="{9A5EAA14-339B-B192-51E6-BD8426B7364C}"/>
              </a:ext>
            </a:extLst>
          </p:cNvPr>
          <p:cNvSpPr/>
          <p:nvPr/>
        </p:nvSpPr>
        <p:spPr>
          <a:xfrm>
            <a:off x="3743697" y="5835851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结束会话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7" name="标题 5">
            <a:extLst>
              <a:ext uri="{FF2B5EF4-FFF2-40B4-BE49-F238E27FC236}">
                <a16:creationId xmlns:a16="http://schemas.microsoft.com/office/drawing/2014/main" id="{CC0C72E9-0740-DF17-0007-9789B50B2CE5}"/>
              </a:ext>
            </a:extLst>
          </p:cNvPr>
          <p:cNvSpPr txBox="1">
            <a:spLocks/>
          </p:cNvSpPr>
          <p:nvPr/>
        </p:nvSpPr>
        <p:spPr>
          <a:xfrm>
            <a:off x="300565" y="1008219"/>
            <a:ext cx="4223718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元素定位</a:t>
            </a:r>
            <a:endParaRPr lang="zh-CN" altLang="en-US" b="1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7B4DF99-9AF2-E5E7-E55F-42F165CBEFD4}"/>
              </a:ext>
            </a:extLst>
          </p:cNvPr>
          <p:cNvGrpSpPr/>
          <p:nvPr/>
        </p:nvGrpSpPr>
        <p:grpSpPr>
          <a:xfrm>
            <a:off x="1893971" y="861489"/>
            <a:ext cx="12722423" cy="743783"/>
            <a:chOff x="372316" y="4375420"/>
            <a:chExt cx="12722423" cy="743783"/>
          </a:xfrm>
        </p:grpSpPr>
        <p:sp>
          <p:nvSpPr>
            <p:cNvPr id="15" name="Shape 10">
              <a:extLst>
                <a:ext uri="{FF2B5EF4-FFF2-40B4-BE49-F238E27FC236}">
                  <a16:creationId xmlns:a16="http://schemas.microsoft.com/office/drawing/2014/main" id="{88A1A829-7908-2AB6-2DAD-43761462DD1A}"/>
                </a:ext>
              </a:extLst>
            </p:cNvPr>
            <p:cNvSpPr/>
            <p:nvPr/>
          </p:nvSpPr>
          <p:spPr>
            <a:xfrm>
              <a:off x="372316" y="4375420"/>
              <a:ext cx="5745455" cy="743783"/>
            </a:xfrm>
            <a:prstGeom prst="roundRect">
              <a:avLst>
                <a:gd name="adj" fmla="val 4840"/>
              </a:avLst>
            </a:prstGeom>
            <a:solidFill>
              <a:srgbClr val="D2DDF9"/>
            </a:solidFill>
            <a:ln/>
          </p:spPr>
          <p:txBody>
            <a:bodyPr/>
            <a:lstStyle/>
            <a:p>
              <a:endParaRPr lang="zh-CN" altLang="en-US"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8" name="Text 11">
              <a:extLst>
                <a:ext uri="{FF2B5EF4-FFF2-40B4-BE49-F238E27FC236}">
                  <a16:creationId xmlns:a16="http://schemas.microsoft.com/office/drawing/2014/main" id="{F759B55E-7410-CD06-809A-7FD11B20D340}"/>
                </a:ext>
              </a:extLst>
            </p:cNvPr>
            <p:cNvSpPr/>
            <p:nvPr/>
          </p:nvSpPr>
          <p:spPr>
            <a:xfrm>
              <a:off x="600320" y="4570301"/>
              <a:ext cx="12494419" cy="38397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3000"/>
                </a:lnSpc>
                <a:buNone/>
              </a:pPr>
              <a:r>
                <a:rPr lang="en-US" sz="1850" dirty="0" err="1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driver.find_element</a:t>
              </a:r>
              <a:r>
                <a:rPr lang="en-US" sz="185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()</a:t>
              </a:r>
              <a:endParaRPr lang="en-US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pic>
        <p:nvPicPr>
          <p:cNvPr id="10" name="图片 9" descr="文本&#10;&#10;描述已自动生成">
            <a:extLst>
              <a:ext uri="{FF2B5EF4-FFF2-40B4-BE49-F238E27FC236}">
                <a16:creationId xmlns:a16="http://schemas.microsoft.com/office/drawing/2014/main" id="{E03193DD-CED8-B358-A98D-0CE0A1FE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772" t="10278" r="5698" b="10218"/>
          <a:stretch/>
        </p:blipFill>
        <p:spPr>
          <a:xfrm>
            <a:off x="356346" y="1800153"/>
            <a:ext cx="8095129" cy="4096382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C14EC00A-4BD6-D5F5-260F-C921435F25E3}"/>
              </a:ext>
            </a:extLst>
          </p:cNvPr>
          <p:cNvSpPr txBox="1"/>
          <p:nvPr/>
        </p:nvSpPr>
        <p:spPr>
          <a:xfrm>
            <a:off x="4373655" y="2084156"/>
            <a:ext cx="7308476" cy="4351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CN" sz="18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继承自 </a:t>
            </a:r>
            <a:r>
              <a:rPr lang="en-US" altLang="zh-CN" sz="18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Selenium </a:t>
            </a:r>
            <a:r>
              <a:rPr lang="zh-CN" altLang="en-US" sz="18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的定位方法</a:t>
            </a:r>
            <a:endParaRPr lang="en-US" altLang="zh-CN" sz="18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BE72974-B351-991A-6165-8EF7254CC119}"/>
              </a:ext>
            </a:extLst>
          </p:cNvPr>
          <p:cNvSpPr txBox="1"/>
          <p:nvPr/>
        </p:nvSpPr>
        <p:spPr>
          <a:xfrm>
            <a:off x="4373655" y="2810194"/>
            <a:ext cx="7308476" cy="4351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CN" sz="18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en-US" altLang="zh-CN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Appium </a:t>
            </a:r>
            <a:r>
              <a:rPr lang="zh-CN" alt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定义的定位</a:t>
            </a:r>
            <a:r>
              <a:rPr lang="zh-CN" altLang="en-US" sz="18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方法</a:t>
            </a:r>
            <a:endParaRPr lang="en-US" altLang="zh-CN" sz="18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BDCB95E-4792-AC1F-80F0-FAB86C836833}"/>
              </a:ext>
            </a:extLst>
          </p:cNvPr>
          <p:cNvSpPr txBox="1"/>
          <p:nvPr/>
        </p:nvSpPr>
        <p:spPr>
          <a:xfrm>
            <a:off x="4344520" y="5021654"/>
            <a:ext cx="7308476" cy="4351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CN" sz="18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基于 </a:t>
            </a:r>
            <a:r>
              <a:rPr lang="en-US" altLang="zh-CN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Flutter</a:t>
            </a:r>
            <a:r>
              <a:rPr lang="en-US" altLang="zh-CN" sz="18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应用</a:t>
            </a:r>
            <a:r>
              <a:rPr lang="zh-CN" altLang="en-US" sz="18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的定位方法</a:t>
            </a:r>
            <a:endParaRPr lang="en-US" altLang="zh-CN" sz="18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186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Appium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基本语法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7373D9C1-E5F8-2421-4729-F88A456E5594}"/>
              </a:ext>
            </a:extLst>
          </p:cNvPr>
          <p:cNvSpPr/>
          <p:nvPr/>
        </p:nvSpPr>
        <p:spPr>
          <a:xfrm>
            <a:off x="3657600" y="2064254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初始化 </a:t>
            </a: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WebDriver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，创建浏览器实例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5B2CEC79-83CA-6C1C-EF6A-594814BD0129}"/>
              </a:ext>
            </a:extLst>
          </p:cNvPr>
          <p:cNvSpPr/>
          <p:nvPr/>
        </p:nvSpPr>
        <p:spPr>
          <a:xfrm>
            <a:off x="5150190" y="1317246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导入所需的库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56A3DFB8-3A12-D21C-AC32-578445FED90F}"/>
              </a:ext>
            </a:extLst>
          </p:cNvPr>
          <p:cNvSpPr/>
          <p:nvPr/>
        </p:nvSpPr>
        <p:spPr>
          <a:xfrm>
            <a:off x="3676220" y="3388154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等待元素加载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AF1347FB-62AA-729A-5A3A-0A2668641F92}"/>
              </a:ext>
            </a:extLst>
          </p:cNvPr>
          <p:cNvSpPr/>
          <p:nvPr/>
        </p:nvSpPr>
        <p:spPr>
          <a:xfrm>
            <a:off x="3730899" y="4573611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查找元素并执行操作 （验证结果）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7" name="标题 5">
            <a:extLst>
              <a:ext uri="{FF2B5EF4-FFF2-40B4-BE49-F238E27FC236}">
                <a16:creationId xmlns:a16="http://schemas.microsoft.com/office/drawing/2014/main" id="{CC0C72E9-0740-DF17-0007-9789B50B2CE5}"/>
              </a:ext>
            </a:extLst>
          </p:cNvPr>
          <p:cNvSpPr txBox="1">
            <a:spLocks/>
          </p:cNvSpPr>
          <p:nvPr/>
        </p:nvSpPr>
        <p:spPr>
          <a:xfrm>
            <a:off x="300565" y="1008219"/>
            <a:ext cx="4223718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8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元素操作</a:t>
            </a:r>
            <a:endParaRPr lang="zh-CN" altLang="en-US" sz="2800" b="1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7B4DF99-9AF2-E5E7-E55F-42F165CBEFD4}"/>
              </a:ext>
            </a:extLst>
          </p:cNvPr>
          <p:cNvGrpSpPr/>
          <p:nvPr/>
        </p:nvGrpSpPr>
        <p:grpSpPr>
          <a:xfrm>
            <a:off x="2495042" y="1909419"/>
            <a:ext cx="12722423" cy="743783"/>
            <a:chOff x="372316" y="4375420"/>
            <a:chExt cx="12722423" cy="743783"/>
          </a:xfrm>
        </p:grpSpPr>
        <p:sp>
          <p:nvSpPr>
            <p:cNvPr id="15" name="Shape 10">
              <a:extLst>
                <a:ext uri="{FF2B5EF4-FFF2-40B4-BE49-F238E27FC236}">
                  <a16:creationId xmlns:a16="http://schemas.microsoft.com/office/drawing/2014/main" id="{88A1A829-7908-2AB6-2DAD-43761462DD1A}"/>
                </a:ext>
              </a:extLst>
            </p:cNvPr>
            <p:cNvSpPr/>
            <p:nvPr/>
          </p:nvSpPr>
          <p:spPr>
            <a:xfrm>
              <a:off x="372316" y="4375420"/>
              <a:ext cx="5745455" cy="743783"/>
            </a:xfrm>
            <a:prstGeom prst="roundRect">
              <a:avLst>
                <a:gd name="adj" fmla="val 4840"/>
              </a:avLst>
            </a:prstGeom>
            <a:solidFill>
              <a:srgbClr val="D2DDF9"/>
            </a:solidFill>
            <a:ln/>
          </p:spPr>
          <p:txBody>
            <a:bodyPr/>
            <a:lstStyle/>
            <a:p>
              <a:endParaRPr lang="zh-CN" altLang="en-US"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8" name="Text 11">
              <a:extLst>
                <a:ext uri="{FF2B5EF4-FFF2-40B4-BE49-F238E27FC236}">
                  <a16:creationId xmlns:a16="http://schemas.microsoft.com/office/drawing/2014/main" id="{F759B55E-7410-CD06-809A-7FD11B20D340}"/>
                </a:ext>
              </a:extLst>
            </p:cNvPr>
            <p:cNvSpPr/>
            <p:nvPr/>
          </p:nvSpPr>
          <p:spPr>
            <a:xfrm>
              <a:off x="600320" y="4570301"/>
              <a:ext cx="12494419" cy="38397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3000"/>
                </a:lnSpc>
                <a:buNone/>
              </a:pPr>
              <a:r>
                <a:rPr lang="en-US" sz="1850" dirty="0" err="1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element.click</a:t>
              </a:r>
              <a:r>
                <a:rPr lang="en-US" sz="185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()</a:t>
              </a:r>
              <a:endParaRPr lang="en-US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sp>
        <p:nvSpPr>
          <p:cNvPr id="8" name="标题 5">
            <a:extLst>
              <a:ext uri="{FF2B5EF4-FFF2-40B4-BE49-F238E27FC236}">
                <a16:creationId xmlns:a16="http://schemas.microsoft.com/office/drawing/2014/main" id="{D97CD295-2617-333D-1F8E-115DF7DDEEFC}"/>
              </a:ext>
            </a:extLst>
          </p:cNvPr>
          <p:cNvSpPr txBox="1">
            <a:spLocks/>
          </p:cNvSpPr>
          <p:nvPr/>
        </p:nvSpPr>
        <p:spPr>
          <a:xfrm>
            <a:off x="383183" y="2068091"/>
            <a:ext cx="4223718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点击</a:t>
            </a:r>
            <a:endParaRPr lang="zh-CN" altLang="en-US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13" name="标题 5">
            <a:extLst>
              <a:ext uri="{FF2B5EF4-FFF2-40B4-BE49-F238E27FC236}">
                <a16:creationId xmlns:a16="http://schemas.microsoft.com/office/drawing/2014/main" id="{83205BA6-2AB4-2DE6-9EBF-EE406D3FF555}"/>
              </a:ext>
            </a:extLst>
          </p:cNvPr>
          <p:cNvSpPr txBox="1">
            <a:spLocks/>
          </p:cNvSpPr>
          <p:nvPr/>
        </p:nvSpPr>
        <p:spPr>
          <a:xfrm>
            <a:off x="383183" y="3066020"/>
            <a:ext cx="4223718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发送键位</a:t>
            </a:r>
            <a:endParaRPr lang="zh-CN" altLang="en-US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169FB84-A5C2-8268-48E2-67404CDB15A8}"/>
              </a:ext>
            </a:extLst>
          </p:cNvPr>
          <p:cNvGrpSpPr/>
          <p:nvPr/>
        </p:nvGrpSpPr>
        <p:grpSpPr>
          <a:xfrm>
            <a:off x="2495042" y="2948267"/>
            <a:ext cx="12722423" cy="743783"/>
            <a:chOff x="372316" y="4375420"/>
            <a:chExt cx="12722423" cy="743783"/>
          </a:xfrm>
        </p:grpSpPr>
        <p:sp>
          <p:nvSpPr>
            <p:cNvPr id="25" name="Shape 10">
              <a:extLst>
                <a:ext uri="{FF2B5EF4-FFF2-40B4-BE49-F238E27FC236}">
                  <a16:creationId xmlns:a16="http://schemas.microsoft.com/office/drawing/2014/main" id="{3A4C633B-D7BA-519B-0C8C-E454D4218553}"/>
                </a:ext>
              </a:extLst>
            </p:cNvPr>
            <p:cNvSpPr/>
            <p:nvPr/>
          </p:nvSpPr>
          <p:spPr>
            <a:xfrm>
              <a:off x="372316" y="4375420"/>
              <a:ext cx="5745455" cy="743783"/>
            </a:xfrm>
            <a:prstGeom prst="roundRect">
              <a:avLst>
                <a:gd name="adj" fmla="val 4840"/>
              </a:avLst>
            </a:prstGeom>
            <a:solidFill>
              <a:srgbClr val="D2DDF9"/>
            </a:solidFill>
            <a:ln/>
          </p:spPr>
          <p:txBody>
            <a:bodyPr/>
            <a:lstStyle/>
            <a:p>
              <a:endParaRPr lang="zh-CN" altLang="en-US"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28" name="Text 11">
              <a:extLst>
                <a:ext uri="{FF2B5EF4-FFF2-40B4-BE49-F238E27FC236}">
                  <a16:creationId xmlns:a16="http://schemas.microsoft.com/office/drawing/2014/main" id="{C48B565E-2BD4-1827-7DC3-877BB2C5DF5E}"/>
                </a:ext>
              </a:extLst>
            </p:cNvPr>
            <p:cNvSpPr/>
            <p:nvPr/>
          </p:nvSpPr>
          <p:spPr>
            <a:xfrm>
              <a:off x="600320" y="4570301"/>
              <a:ext cx="12494419" cy="38397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3000"/>
                </a:lnSpc>
                <a:buNone/>
              </a:pPr>
              <a:r>
                <a:rPr lang="en-US" sz="1850" dirty="0" err="1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element.send_keys</a:t>
              </a:r>
              <a:r>
                <a:rPr lang="en-US" sz="185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("foo")</a:t>
              </a:r>
              <a:endParaRPr lang="en-US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sp>
        <p:nvSpPr>
          <p:cNvPr id="10" name="标题 5">
            <a:extLst>
              <a:ext uri="{FF2B5EF4-FFF2-40B4-BE49-F238E27FC236}">
                <a16:creationId xmlns:a16="http://schemas.microsoft.com/office/drawing/2014/main" id="{116E087B-388B-1C17-F3AD-12329DCDB68F}"/>
              </a:ext>
            </a:extLst>
          </p:cNvPr>
          <p:cNvSpPr txBox="1">
            <a:spLocks/>
          </p:cNvSpPr>
          <p:nvPr/>
        </p:nvSpPr>
        <p:spPr>
          <a:xfrm>
            <a:off x="383183" y="4063949"/>
            <a:ext cx="4223718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清除</a:t>
            </a:r>
            <a:endParaRPr lang="zh-CN" altLang="en-US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FC982C4-05D5-4263-10FC-4F8CD3B7BA77}"/>
              </a:ext>
            </a:extLst>
          </p:cNvPr>
          <p:cNvGrpSpPr/>
          <p:nvPr/>
        </p:nvGrpSpPr>
        <p:grpSpPr>
          <a:xfrm>
            <a:off x="2495042" y="3946196"/>
            <a:ext cx="12722423" cy="743783"/>
            <a:chOff x="372316" y="4375420"/>
            <a:chExt cx="12722423" cy="743783"/>
          </a:xfrm>
        </p:grpSpPr>
        <p:sp>
          <p:nvSpPr>
            <p:cNvPr id="19" name="Shape 10">
              <a:extLst>
                <a:ext uri="{FF2B5EF4-FFF2-40B4-BE49-F238E27FC236}">
                  <a16:creationId xmlns:a16="http://schemas.microsoft.com/office/drawing/2014/main" id="{24C8F1D4-84CB-75C6-4B1B-AF40E0A04DDA}"/>
                </a:ext>
              </a:extLst>
            </p:cNvPr>
            <p:cNvSpPr/>
            <p:nvPr/>
          </p:nvSpPr>
          <p:spPr>
            <a:xfrm>
              <a:off x="372316" y="4375420"/>
              <a:ext cx="5745455" cy="743783"/>
            </a:xfrm>
            <a:prstGeom prst="roundRect">
              <a:avLst>
                <a:gd name="adj" fmla="val 4840"/>
              </a:avLst>
            </a:prstGeom>
            <a:solidFill>
              <a:srgbClr val="D2DDF9"/>
            </a:solidFill>
            <a:ln/>
          </p:spPr>
          <p:txBody>
            <a:bodyPr/>
            <a:lstStyle/>
            <a:p>
              <a:endParaRPr lang="zh-CN" altLang="en-US"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20" name="Text 11">
              <a:extLst>
                <a:ext uri="{FF2B5EF4-FFF2-40B4-BE49-F238E27FC236}">
                  <a16:creationId xmlns:a16="http://schemas.microsoft.com/office/drawing/2014/main" id="{50E13BDA-5371-AE6E-D4B7-97AEA9D14990}"/>
                </a:ext>
              </a:extLst>
            </p:cNvPr>
            <p:cNvSpPr/>
            <p:nvPr/>
          </p:nvSpPr>
          <p:spPr>
            <a:xfrm>
              <a:off x="600320" y="4570301"/>
              <a:ext cx="12494419" cy="38397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3000"/>
                </a:lnSpc>
                <a:buNone/>
              </a:pPr>
              <a:r>
                <a:rPr lang="en-US" sz="1850" dirty="0" err="1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element.clear</a:t>
              </a:r>
              <a:r>
                <a:rPr lang="en-US" sz="185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()</a:t>
              </a:r>
              <a:endParaRPr lang="en-US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2179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任务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4.1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：移动应用功能性测试用例编写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标题 5">
            <a:extLst>
              <a:ext uri="{FF2B5EF4-FFF2-40B4-BE49-F238E27FC236}">
                <a16:creationId xmlns:a16="http://schemas.microsoft.com/office/drawing/2014/main" id="{EEF8D801-2D2D-C130-D59A-347ECFABE0B8}"/>
              </a:ext>
            </a:extLst>
          </p:cNvPr>
          <p:cNvSpPr txBox="1">
            <a:spLocks/>
          </p:cNvSpPr>
          <p:nvPr/>
        </p:nvSpPr>
        <p:spPr>
          <a:xfrm>
            <a:off x="327546" y="889793"/>
            <a:ext cx="8147714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待办列表应用 </a:t>
            </a:r>
            <a:r>
              <a:rPr kumimoji="1" lang="en-US" altLang="zh-CN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1List</a:t>
            </a:r>
            <a:endParaRPr lang="zh-CN" altLang="en-US" sz="2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FF635B8-EEB3-E6DC-3B60-2C625EFFA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3619"/>
            <a:ext cx="9144000" cy="363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258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任务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4.1.1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：列表交互功能测试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标题 5">
            <a:extLst>
              <a:ext uri="{FF2B5EF4-FFF2-40B4-BE49-F238E27FC236}">
                <a16:creationId xmlns:a16="http://schemas.microsoft.com/office/drawing/2014/main" id="{3CAC38E7-7BE0-9645-C0CC-15E08F76BC51}"/>
              </a:ext>
            </a:extLst>
          </p:cNvPr>
          <p:cNvSpPr txBox="1">
            <a:spLocks/>
          </p:cNvSpPr>
          <p:nvPr/>
        </p:nvSpPr>
        <p:spPr>
          <a:xfrm>
            <a:off x="332903" y="1615688"/>
            <a:ext cx="8764546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zh-CN" altLang="en-US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对于待办项列表的交互功能测试包括：</a:t>
            </a:r>
            <a:endParaRPr kumimoji="1" lang="en-US" altLang="zh-CN" sz="2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切换列表（已完成）：验证点击不同列表时，列表内容是否正确切换。</a:t>
            </a:r>
            <a:endParaRPr kumimoji="1" lang="en-US" altLang="zh-CN" sz="20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添加列表（已完成）：点击右上角的 </a:t>
            </a:r>
            <a:r>
              <a:rPr kumimoji="1" lang="en-US" altLang="zh-CN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+ </a:t>
            </a: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按钮添加新列表，检查列表创建是否成功，并验证列表名输入框和保存按钮的正常工作。</a:t>
            </a:r>
            <a:endParaRPr kumimoji="1" lang="en-US" altLang="zh-CN" sz="2000" b="1" dirty="0">
              <a:solidFill>
                <a:srgbClr val="C00000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endParaRPr kumimoji="1" lang="en-US" altLang="zh-CN" sz="2800" b="1" dirty="0">
              <a:solidFill>
                <a:srgbClr val="C00000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endParaRPr kumimoji="1" lang="en-US" altLang="zh-CN" sz="2800" b="1" dirty="0">
              <a:solidFill>
                <a:srgbClr val="C00000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360BD53-506A-D885-E704-7538329BE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837" y="2260810"/>
            <a:ext cx="7494651" cy="427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297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任务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4.1.1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：列表交互功能测试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标题 5">
            <a:extLst>
              <a:ext uri="{FF2B5EF4-FFF2-40B4-BE49-F238E27FC236}">
                <a16:creationId xmlns:a16="http://schemas.microsoft.com/office/drawing/2014/main" id="{3CAC38E7-7BE0-9645-C0CC-15E08F76BC51}"/>
              </a:ext>
            </a:extLst>
          </p:cNvPr>
          <p:cNvSpPr txBox="1">
            <a:spLocks/>
          </p:cNvSpPr>
          <p:nvPr/>
        </p:nvSpPr>
        <p:spPr>
          <a:xfrm>
            <a:off x="332903" y="1395518"/>
            <a:ext cx="8764546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zh-CN" altLang="en-US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如何快速定位移动应用元素？</a:t>
            </a:r>
            <a:endParaRPr kumimoji="1" lang="en-US" altLang="zh-CN" sz="2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kumimoji="1" lang="en-US" altLang="zh-CN" sz="2000" b="1" dirty="0">
              <a:solidFill>
                <a:srgbClr val="C00000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endParaRPr kumimoji="1" lang="en-US" altLang="zh-CN" sz="2800" b="1" dirty="0">
              <a:solidFill>
                <a:srgbClr val="C00000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endParaRPr kumimoji="1" lang="en-US" altLang="zh-CN" sz="2800" b="1" dirty="0">
              <a:solidFill>
                <a:srgbClr val="C00000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BF61F67-A913-4486-6150-E1EBE6213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356" y="1489641"/>
            <a:ext cx="6197797" cy="4300250"/>
          </a:xfrm>
          <a:prstGeom prst="rect">
            <a:avLst/>
          </a:prstGeom>
        </p:spPr>
      </p:pic>
      <p:sp>
        <p:nvSpPr>
          <p:cNvPr id="11" name="标题 5">
            <a:extLst>
              <a:ext uri="{FF2B5EF4-FFF2-40B4-BE49-F238E27FC236}">
                <a16:creationId xmlns:a16="http://schemas.microsoft.com/office/drawing/2014/main" id="{FC607418-6C41-519F-E3FA-DFF595A8F636}"/>
              </a:ext>
            </a:extLst>
          </p:cNvPr>
          <p:cNvSpPr txBox="1">
            <a:spLocks/>
          </p:cNvSpPr>
          <p:nvPr/>
        </p:nvSpPr>
        <p:spPr>
          <a:xfrm>
            <a:off x="3175271" y="5750124"/>
            <a:ext cx="2387965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err="1">
                <a:hlinkClick r:id="rId4"/>
              </a:rPr>
              <a:t>codeskyblue</a:t>
            </a:r>
            <a:r>
              <a:rPr lang="en-US" altLang="zh-CN" sz="2000" dirty="0">
                <a:hlinkClick r:id="rId4"/>
              </a:rPr>
              <a:t>/</a:t>
            </a:r>
            <a:r>
              <a:rPr lang="en-US" altLang="zh-CN" sz="2000" dirty="0" err="1">
                <a:hlinkClick r:id="rId4"/>
              </a:rPr>
              <a:t>uiautodev</a:t>
            </a:r>
            <a:endParaRPr kumimoji="1" lang="en-US" altLang="zh-CN" sz="2800" b="1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0320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任务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4.1.1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：列表交互功能测试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标题 5">
            <a:extLst>
              <a:ext uri="{FF2B5EF4-FFF2-40B4-BE49-F238E27FC236}">
                <a16:creationId xmlns:a16="http://schemas.microsoft.com/office/drawing/2014/main" id="{3CAC38E7-7BE0-9645-C0CC-15E08F76BC51}"/>
              </a:ext>
            </a:extLst>
          </p:cNvPr>
          <p:cNvSpPr txBox="1">
            <a:spLocks/>
          </p:cNvSpPr>
          <p:nvPr/>
        </p:nvSpPr>
        <p:spPr>
          <a:xfrm>
            <a:off x="332903" y="1472894"/>
            <a:ext cx="8076460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zh-CN" altLang="en-US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对于待办项列表的交互功能测试包括：</a:t>
            </a:r>
            <a:endParaRPr kumimoji="1" lang="en-US" altLang="zh-CN" sz="20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编辑</a:t>
            </a:r>
            <a:r>
              <a:rPr kumimoji="1" lang="en-US" altLang="zh-CN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/</a:t>
            </a: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删除列表（</a:t>
            </a:r>
            <a:r>
              <a:rPr kumimoji="1" lang="en-US" altLang="zh-CN" sz="2000" b="1" dirty="0">
                <a:solidFill>
                  <a:srgbClr val="C00000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TODO</a:t>
            </a: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）：长按列表以检查是否能正确触发编辑或删除选项。请先新建一个列表，再编辑其名称，之后删除它，用 </a:t>
            </a:r>
            <a:r>
              <a:rPr kumimoji="1" lang="en-US" altLang="zh-CN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assert </a:t>
            </a: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验证两个操作是否完成。</a:t>
            </a:r>
            <a:endParaRPr kumimoji="1" lang="en-US" altLang="zh-CN" sz="2000" b="1" dirty="0">
              <a:solidFill>
                <a:srgbClr val="C00000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endParaRPr kumimoji="1" lang="en-US" altLang="zh-CN" sz="2800" b="1" dirty="0">
              <a:solidFill>
                <a:srgbClr val="C00000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endParaRPr kumimoji="1" lang="en-US" altLang="zh-CN" sz="2800" b="1" dirty="0">
              <a:solidFill>
                <a:srgbClr val="C00000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4BECEE5-6043-EE45-43AC-0B92CE57FDEF}"/>
              </a:ext>
            </a:extLst>
          </p:cNvPr>
          <p:cNvGrpSpPr/>
          <p:nvPr/>
        </p:nvGrpSpPr>
        <p:grpSpPr>
          <a:xfrm>
            <a:off x="1383540" y="2737669"/>
            <a:ext cx="6307812" cy="1210009"/>
            <a:chOff x="1084281" y="2284345"/>
            <a:chExt cx="6307812" cy="1210009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423E9068-6BAF-15FD-F7F6-2D19E00A6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46076"/>
            <a:stretch/>
          </p:blipFill>
          <p:spPr>
            <a:xfrm>
              <a:off x="1084281" y="2284345"/>
              <a:ext cx="2569994" cy="1023528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6A5FECBB-3BFD-55AF-661A-2BDED0481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95561" y="2290179"/>
              <a:ext cx="2596532" cy="1011636"/>
            </a:xfrm>
            <a:prstGeom prst="rect">
              <a:avLst/>
            </a:prstGeom>
          </p:spPr>
        </p:pic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91D2DC44-FBA7-A7F6-C739-A80EF05D6B33}"/>
                </a:ext>
              </a:extLst>
            </p:cNvPr>
            <p:cNvCxnSpPr/>
            <p:nvPr/>
          </p:nvCxnSpPr>
          <p:spPr>
            <a:xfrm>
              <a:off x="4022183" y="2846277"/>
              <a:ext cx="4753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箭头: 左 14">
              <a:extLst>
                <a:ext uri="{FF2B5EF4-FFF2-40B4-BE49-F238E27FC236}">
                  <a16:creationId xmlns:a16="http://schemas.microsoft.com/office/drawing/2014/main" id="{CAFF8C76-D8A1-6958-10AB-B39DD80F6738}"/>
                </a:ext>
              </a:extLst>
            </p:cNvPr>
            <p:cNvSpPr/>
            <p:nvPr/>
          </p:nvSpPr>
          <p:spPr>
            <a:xfrm rot="3554779">
              <a:off x="2365628" y="3168812"/>
              <a:ext cx="285958" cy="365125"/>
            </a:xfrm>
            <a:prstGeom prst="lef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3175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任务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4.1.2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：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item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交互功能测试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标题 5">
            <a:extLst>
              <a:ext uri="{FF2B5EF4-FFF2-40B4-BE49-F238E27FC236}">
                <a16:creationId xmlns:a16="http://schemas.microsoft.com/office/drawing/2014/main" id="{3CAC38E7-7BE0-9645-C0CC-15E08F76BC51}"/>
              </a:ext>
            </a:extLst>
          </p:cNvPr>
          <p:cNvSpPr txBox="1">
            <a:spLocks/>
          </p:cNvSpPr>
          <p:nvPr/>
        </p:nvSpPr>
        <p:spPr>
          <a:xfrm>
            <a:off x="483893" y="1632751"/>
            <a:ext cx="8076460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kumimoji="1" lang="en-US" altLang="zh-CN" sz="20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kumimoji="1" lang="en-US" altLang="zh-CN" sz="20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添加项目</a:t>
            </a: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（已完成）：在当前选中的列表内添加项目，确保项目被正确添加并在 </a:t>
            </a:r>
            <a:r>
              <a:rPr kumimoji="1" lang="en-US" altLang="zh-CN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UI </a:t>
            </a: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中显示。</a:t>
            </a:r>
            <a:endParaRPr kumimoji="1" lang="en-US" altLang="zh-CN" sz="20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删除项目</a:t>
            </a: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（已完成）：向左滑动项目进行删除操作，确保项目被删除并从 </a:t>
            </a:r>
            <a:r>
              <a:rPr kumimoji="1" lang="en-US" altLang="zh-CN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UI </a:t>
            </a: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中移除。</a:t>
            </a:r>
            <a:endParaRPr kumimoji="1" lang="en-US" altLang="zh-CN" sz="20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编辑项目</a:t>
            </a: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（</a:t>
            </a:r>
            <a:r>
              <a:rPr kumimoji="1" lang="en-US" altLang="zh-CN" sz="2000" b="1" dirty="0">
                <a:solidFill>
                  <a:srgbClr val="C00000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TODO</a:t>
            </a: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）：向右滑动项目并进行编辑，确保项目内容能够正确修改。</a:t>
            </a:r>
            <a:endParaRPr lang="zh-CN" altLang="en-US" sz="1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A640512-DC7C-2060-7803-400F9331F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404" y="3941366"/>
            <a:ext cx="3617103" cy="76930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511D35F-52AA-FC4A-3A43-8BB5AA1294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0111" y="4875024"/>
            <a:ext cx="3643687" cy="7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081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任务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4.1.3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：查看版本信息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标题 5">
            <a:extLst>
              <a:ext uri="{FF2B5EF4-FFF2-40B4-BE49-F238E27FC236}">
                <a16:creationId xmlns:a16="http://schemas.microsoft.com/office/drawing/2014/main" id="{3CAC38E7-7BE0-9645-C0CC-15E08F76BC51}"/>
              </a:ext>
            </a:extLst>
          </p:cNvPr>
          <p:cNvSpPr txBox="1">
            <a:spLocks/>
          </p:cNvSpPr>
          <p:nvPr/>
        </p:nvSpPr>
        <p:spPr>
          <a:xfrm>
            <a:off x="285870" y="2538129"/>
            <a:ext cx="3777392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en-US" altLang="zh-CN" sz="2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endParaRPr kumimoji="1" lang="en-US" altLang="zh-CN" sz="2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en-US" altLang="zh-CN" sz="2800" b="1" dirty="0">
                <a:solidFill>
                  <a:srgbClr val="C00000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TODO: </a:t>
            </a:r>
            <a:r>
              <a:rPr kumimoji="1" lang="zh-CN" altLang="en-US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点击设置图标 → </a:t>
            </a:r>
            <a:r>
              <a:rPr kumimoji="1" lang="en-US" altLang="zh-CN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"show last release note" </a:t>
            </a:r>
            <a:r>
              <a:rPr kumimoji="1" lang="zh-CN" altLang="en-US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选项</a:t>
            </a:r>
            <a:r>
              <a:rPr kumimoji="1" lang="en-US" altLang="zh-CN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,</a:t>
            </a:r>
            <a:r>
              <a:rPr kumimoji="1" lang="zh-CN" altLang="en-US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测试查看当前版本的 </a:t>
            </a:r>
            <a:r>
              <a:rPr kumimoji="1" lang="en-US" altLang="zh-CN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release </a:t>
            </a:r>
            <a:r>
              <a:rPr kumimoji="1" lang="zh-CN" altLang="en-US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信息功能是否正常</a:t>
            </a:r>
            <a:r>
              <a:rPr kumimoji="1" lang="en-US" altLang="zh-CN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.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endParaRPr kumimoji="1" lang="en-US" altLang="zh-CN" sz="2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endParaRPr kumimoji="1" lang="en-US" altLang="zh-CN" sz="2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r>
              <a:rPr kumimoji="1" lang="en-US" altLang="zh-CN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   </a:t>
            </a:r>
          </a:p>
          <a:p>
            <a:r>
              <a:rPr kumimoji="1" lang="en-US" altLang="zh-CN" sz="2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   </a:t>
            </a:r>
            <a:endParaRPr lang="zh-CN" altLang="en-US" sz="22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011033B-B93E-3074-AA3B-363490F206A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B2D30"/>
              </a:clrFrom>
              <a:clrTo>
                <a:srgbClr val="2B2D3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36214" y="1114304"/>
            <a:ext cx="2025086" cy="416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4847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任务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4.2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：移动应用性能测试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标题 5">
            <a:extLst>
              <a:ext uri="{FF2B5EF4-FFF2-40B4-BE49-F238E27FC236}">
                <a16:creationId xmlns:a16="http://schemas.microsoft.com/office/drawing/2014/main" id="{3CAC38E7-7BE0-9645-C0CC-15E08F76BC51}"/>
              </a:ext>
            </a:extLst>
          </p:cNvPr>
          <p:cNvSpPr txBox="1">
            <a:spLocks/>
          </p:cNvSpPr>
          <p:nvPr/>
        </p:nvSpPr>
        <p:spPr>
          <a:xfrm>
            <a:off x="356179" y="1093563"/>
            <a:ext cx="8572261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非功能需求</a:t>
            </a:r>
            <a:r>
              <a:rPr kumimoji="1" lang="zh-CN" altLang="en-US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（</a:t>
            </a:r>
            <a:r>
              <a:rPr kumimoji="1" lang="en-US" altLang="zh-CN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Non-functional requirements, NFRs</a:t>
            </a:r>
            <a:r>
              <a:rPr kumimoji="1" lang="zh-CN" altLang="en-US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）</a:t>
            </a:r>
            <a:endParaRPr kumimoji="1" lang="en-US" altLang="zh-CN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性能、可靠性、可用性、安全性</a:t>
            </a:r>
            <a:r>
              <a:rPr kumimoji="1" lang="en-US" altLang="zh-CN" sz="20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……</a:t>
            </a:r>
            <a:endParaRPr lang="zh-CN" altLang="en-US" sz="1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8" name="标题 5">
            <a:extLst>
              <a:ext uri="{FF2B5EF4-FFF2-40B4-BE49-F238E27FC236}">
                <a16:creationId xmlns:a16="http://schemas.microsoft.com/office/drawing/2014/main" id="{CAF292BC-4128-14AE-7149-619566946C95}"/>
              </a:ext>
            </a:extLst>
          </p:cNvPr>
          <p:cNvSpPr txBox="1">
            <a:spLocks/>
          </p:cNvSpPr>
          <p:nvPr/>
        </p:nvSpPr>
        <p:spPr>
          <a:xfrm>
            <a:off x="356178" y="1951940"/>
            <a:ext cx="8831525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性能测试实践：</a:t>
            </a:r>
            <a:r>
              <a:rPr kumimoji="1"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向应用中添加大量待办事项，测试应用在大量数据下的性能表现。</a:t>
            </a:r>
            <a:endParaRPr kumimoji="1" lang="en-US" altLang="zh-CN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A924A59-285B-37A0-9FC2-5DC43CA827FD}"/>
              </a:ext>
            </a:extLst>
          </p:cNvPr>
          <p:cNvGrpSpPr/>
          <p:nvPr/>
        </p:nvGrpSpPr>
        <p:grpSpPr>
          <a:xfrm>
            <a:off x="444366" y="2513653"/>
            <a:ext cx="12722423" cy="743783"/>
            <a:chOff x="372316" y="4375420"/>
            <a:chExt cx="12722423" cy="743783"/>
          </a:xfrm>
        </p:grpSpPr>
        <p:sp>
          <p:nvSpPr>
            <p:cNvPr id="17" name="Shape 10">
              <a:extLst>
                <a:ext uri="{FF2B5EF4-FFF2-40B4-BE49-F238E27FC236}">
                  <a16:creationId xmlns:a16="http://schemas.microsoft.com/office/drawing/2014/main" id="{A450686D-36C0-BCFA-09E9-7EA7329C5816}"/>
                </a:ext>
              </a:extLst>
            </p:cNvPr>
            <p:cNvSpPr/>
            <p:nvPr/>
          </p:nvSpPr>
          <p:spPr>
            <a:xfrm>
              <a:off x="372316" y="4375420"/>
              <a:ext cx="6743088" cy="743783"/>
            </a:xfrm>
            <a:prstGeom prst="roundRect">
              <a:avLst>
                <a:gd name="adj" fmla="val 4840"/>
              </a:avLst>
            </a:prstGeom>
            <a:solidFill>
              <a:srgbClr val="D2DDF9"/>
            </a:solidFill>
            <a:ln/>
          </p:spPr>
          <p:txBody>
            <a:bodyPr/>
            <a:lstStyle/>
            <a:p>
              <a:endParaRPr lang="zh-CN" altLang="en-US"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8" name="Text 11">
              <a:extLst>
                <a:ext uri="{FF2B5EF4-FFF2-40B4-BE49-F238E27FC236}">
                  <a16:creationId xmlns:a16="http://schemas.microsoft.com/office/drawing/2014/main" id="{AC4E6351-21BD-0CF7-E38A-D80B10FD8548}"/>
                </a:ext>
              </a:extLst>
            </p:cNvPr>
            <p:cNvSpPr/>
            <p:nvPr/>
          </p:nvSpPr>
          <p:spPr>
            <a:xfrm>
              <a:off x="600320" y="4570301"/>
              <a:ext cx="12494419" cy="38397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3000"/>
                </a:lnSpc>
              </a:pPr>
              <a:r>
                <a:rPr lang="en-US" sz="185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python </a:t>
              </a:r>
              <a:r>
                <a:rPr lang="en-US" altLang="zh-CN" b="0" dirty="0">
                  <a:solidFill>
                    <a:srgbClr val="005CC5"/>
                  </a:solidFill>
                  <a:effectLst/>
                  <a:latin typeface="Consolas" panose="020B0609020204030204" pitchFamily="49" charset="0"/>
                </a:rPr>
                <a:t>./test_onelist_perf.py</a:t>
              </a:r>
              <a:endParaRPr lang="en-US" altLang="zh-CN" sz="2000" b="0" dirty="0">
                <a:solidFill>
                  <a:srgbClr val="24292E"/>
                </a:solidFill>
                <a:effectLst/>
                <a:latin typeface="Consolas" panose="020B0609020204030204" pitchFamily="49" charset="0"/>
              </a:endParaRPr>
            </a:p>
            <a:p>
              <a:pPr marL="0" indent="0">
                <a:lnSpc>
                  <a:spcPts val="3000"/>
                </a:lnSpc>
                <a:buNone/>
              </a:pPr>
              <a:endParaRPr lang="en-US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7118BEFD-4B69-3BE5-6558-395D22655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46517"/>
            <a:ext cx="9144000" cy="201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722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移动应用软件测试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2AD797-4874-A198-0A45-5FEDDC1AA2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0802" y="1186401"/>
            <a:ext cx="660281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2E8D3C4-75CD-2DBB-D630-D405EE052941}"/>
              </a:ext>
            </a:extLst>
          </p:cNvPr>
          <p:cNvGrpSpPr/>
          <p:nvPr/>
        </p:nvGrpSpPr>
        <p:grpSpPr>
          <a:xfrm>
            <a:off x="-204081" y="1232120"/>
            <a:ext cx="9672300" cy="2148851"/>
            <a:chOff x="-293156" y="3098713"/>
            <a:chExt cx="9672300" cy="2148851"/>
          </a:xfrm>
        </p:grpSpPr>
        <p:pic>
          <p:nvPicPr>
            <p:cNvPr id="10" name="Picture 8" descr="WeChat | Privacy &amp; security guide | Mozilla Foundation">
              <a:extLst>
                <a:ext uri="{FF2B5EF4-FFF2-40B4-BE49-F238E27FC236}">
                  <a16:creationId xmlns:a16="http://schemas.microsoft.com/office/drawing/2014/main" id="{0FF8305B-84A3-2BC8-5B3B-6EFB31F65F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4F4F4"/>
                </a:clrFrom>
                <a:clrTo>
                  <a:srgbClr val="F4F4F4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93156" y="3098713"/>
              <a:ext cx="2148851" cy="21488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8" descr="Alipay - Simplify Your Life on the App Store">
              <a:extLst>
                <a:ext uri="{FF2B5EF4-FFF2-40B4-BE49-F238E27FC236}">
                  <a16:creationId xmlns:a16="http://schemas.microsoft.com/office/drawing/2014/main" id="{7289A7AF-9341-1CE7-D3F4-8B37F4442C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8F8F8"/>
                </a:clrFrom>
                <a:clrTo>
                  <a:srgbClr val="F8F8F8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6304" y="3334895"/>
              <a:ext cx="3193300" cy="16764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2" descr="飞书- 维基百科，自由的百科全书">
              <a:extLst>
                <a:ext uri="{FF2B5EF4-FFF2-40B4-BE49-F238E27FC236}">
                  <a16:creationId xmlns:a16="http://schemas.microsoft.com/office/drawing/2014/main" id="{9DF3AC34-C8C7-D682-92EA-5766089214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25836" y="3251883"/>
              <a:ext cx="1820230" cy="18202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4" descr="腾讯会议限制免费会议数，跨App 加入会议改为付费功能_IT资讯区_资讯专区卡饭论坛- 互助分享- 大气谦和!">
              <a:extLst>
                <a:ext uri="{FF2B5EF4-FFF2-40B4-BE49-F238E27FC236}">
                  <a16:creationId xmlns:a16="http://schemas.microsoft.com/office/drawing/2014/main" id="{B7B4F29C-91CC-54EB-B58E-3BF6DA2EAF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430" b="14091"/>
            <a:stretch/>
          </p:blipFill>
          <p:spPr bwMode="auto">
            <a:xfrm>
              <a:off x="4196094" y="3343603"/>
              <a:ext cx="3619379" cy="16764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30" descr="GMail New Icon Logo PNG vector in SVG, PDF, AI, CDR format">
              <a:extLst>
                <a:ext uri="{FF2B5EF4-FFF2-40B4-BE49-F238E27FC236}">
                  <a16:creationId xmlns:a16="http://schemas.microsoft.com/office/drawing/2014/main" id="{65B52ADB-C448-1E91-B7CF-8D9C8BF53F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83446" y="3161471"/>
              <a:ext cx="2695698" cy="2023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8F6F3232-C49C-D73C-FF39-A36717771882}"/>
              </a:ext>
            </a:extLst>
          </p:cNvPr>
          <p:cNvSpPr txBox="1"/>
          <p:nvPr/>
        </p:nvSpPr>
        <p:spPr>
          <a:xfrm>
            <a:off x="287746" y="1027383"/>
            <a:ext cx="6919504" cy="33182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 algn="just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更纱黑体 SC Light" panose="02000400000000000000" pitchFamily="2" charset="-122"/>
                <a:ea typeface="更纱黑体 SC Light" panose="02000400000000000000" pitchFamily="2" charset="-122"/>
                <a:cs typeface="更纱黑体 SC Light" panose="02000400000000000000" pitchFamily="2" charset="-122"/>
              </a:rPr>
              <a:t>越来越多移动应用被用于安全关键型、时间关键型业务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341564F-F95F-0737-5ECE-F63209EBF59F}"/>
              </a:ext>
            </a:extLst>
          </p:cNvPr>
          <p:cNvSpPr txBox="1"/>
          <p:nvPr/>
        </p:nvSpPr>
        <p:spPr>
          <a:xfrm>
            <a:off x="287746" y="3514698"/>
            <a:ext cx="6919504" cy="33182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 algn="just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更纱黑体 SC Light" panose="02000400000000000000" pitchFamily="2" charset="-122"/>
                <a:ea typeface="更纱黑体 SC Light" panose="02000400000000000000" pitchFamily="2" charset="-122"/>
                <a:cs typeface="更纱黑体 SC Light" panose="02000400000000000000" pitchFamily="2" charset="-122"/>
              </a:rPr>
              <a:t>移动应用软件的质量越来越受到学界和工业界关注</a:t>
            </a:r>
          </a:p>
        </p:txBody>
      </p:sp>
      <p:pic>
        <p:nvPicPr>
          <p:cNvPr id="1028" name="Picture 4" descr="Facebook的crash动态扫描工具Sapienz">
            <a:extLst>
              <a:ext uri="{FF2B5EF4-FFF2-40B4-BE49-F238E27FC236}">
                <a16:creationId xmlns:a16="http://schemas.microsoft.com/office/drawing/2014/main" id="{329949A7-E173-5058-0216-43FBC8B56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9159" y="3964132"/>
            <a:ext cx="3547872" cy="1995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BAC8692-3D0F-214C-13EA-B732E58BF9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53670" y="4076016"/>
            <a:ext cx="5795634" cy="133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676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任务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4.2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：移动应用性能测试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标题 5">
            <a:extLst>
              <a:ext uri="{FF2B5EF4-FFF2-40B4-BE49-F238E27FC236}">
                <a16:creationId xmlns:a16="http://schemas.microsoft.com/office/drawing/2014/main" id="{CAF292BC-4128-14AE-7149-619566946C95}"/>
              </a:ext>
            </a:extLst>
          </p:cNvPr>
          <p:cNvSpPr txBox="1">
            <a:spLocks/>
          </p:cNvSpPr>
          <p:nvPr/>
        </p:nvSpPr>
        <p:spPr>
          <a:xfrm>
            <a:off x="392871" y="676452"/>
            <a:ext cx="8572261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性能测试实践：</a:t>
            </a:r>
            <a:r>
              <a:rPr kumimoji="1"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绘制各内存指标随时间变化的图像，找到有显著趋势特征的指标</a:t>
            </a:r>
            <a:endParaRPr kumimoji="1" lang="en-US" altLang="zh-CN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280B44D-0566-807E-0174-06E494547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94" y="3629170"/>
            <a:ext cx="3554737" cy="272538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4A004B3-E41A-2AB0-C99D-281983312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5251" y="3813903"/>
            <a:ext cx="3448944" cy="254065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3066575-D916-ACF4-499F-9AF913F1D49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1074"/>
          <a:stretch/>
        </p:blipFill>
        <p:spPr>
          <a:xfrm>
            <a:off x="502304" y="1199620"/>
            <a:ext cx="3727427" cy="259213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ECC9211-87AA-3A75-AB70-A4B2445FE7B0}"/>
              </a:ext>
            </a:extLst>
          </p:cNvPr>
          <p:cNvSpPr txBox="1"/>
          <p:nvPr/>
        </p:nvSpPr>
        <p:spPr>
          <a:xfrm>
            <a:off x="4272741" y="1602634"/>
            <a:ext cx="481473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脏内存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: </a:t>
            </a:r>
            <a:r>
              <a:rPr kumimoji="1"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私有脏内存 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(Private Dirty)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比例共享内存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: PSS (Proportional Set Size)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实际驻留内存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: RSS (Resident Set Size)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Native </a:t>
            </a:r>
            <a:r>
              <a:rPr kumimoji="1"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堆内存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: Native Heap </a:t>
            </a:r>
            <a:r>
              <a:rPr kumimoji="1"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的分配大小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91742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任务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4.2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：移动应用性能测试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标题 5">
            <a:extLst>
              <a:ext uri="{FF2B5EF4-FFF2-40B4-BE49-F238E27FC236}">
                <a16:creationId xmlns:a16="http://schemas.microsoft.com/office/drawing/2014/main" id="{CAF292BC-4128-14AE-7149-619566946C95}"/>
              </a:ext>
            </a:extLst>
          </p:cNvPr>
          <p:cNvSpPr txBox="1">
            <a:spLocks/>
          </p:cNvSpPr>
          <p:nvPr/>
        </p:nvSpPr>
        <p:spPr>
          <a:xfrm>
            <a:off x="356178" y="840445"/>
            <a:ext cx="8572261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性能测试实践：</a:t>
            </a:r>
            <a:r>
              <a:rPr kumimoji="1"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使用</a:t>
            </a:r>
            <a:r>
              <a:rPr kumimoji="1" lang="en-US" altLang="zh-CN" sz="1800" dirty="0" err="1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perfetto</a:t>
            </a:r>
            <a:r>
              <a:rPr kumimoji="1"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工具观察瞬时性能瓶颈</a:t>
            </a:r>
            <a:endParaRPr kumimoji="1" lang="en-US" altLang="zh-CN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A924A59-285B-37A0-9FC2-5DC43CA827FD}"/>
              </a:ext>
            </a:extLst>
          </p:cNvPr>
          <p:cNvGrpSpPr/>
          <p:nvPr/>
        </p:nvGrpSpPr>
        <p:grpSpPr>
          <a:xfrm>
            <a:off x="444365" y="1469674"/>
            <a:ext cx="12722424" cy="743783"/>
            <a:chOff x="372315" y="4375420"/>
            <a:chExt cx="12722424" cy="743783"/>
          </a:xfrm>
        </p:grpSpPr>
        <p:sp>
          <p:nvSpPr>
            <p:cNvPr id="17" name="Shape 10">
              <a:extLst>
                <a:ext uri="{FF2B5EF4-FFF2-40B4-BE49-F238E27FC236}">
                  <a16:creationId xmlns:a16="http://schemas.microsoft.com/office/drawing/2014/main" id="{A450686D-36C0-BCFA-09E9-7EA7329C5816}"/>
                </a:ext>
              </a:extLst>
            </p:cNvPr>
            <p:cNvSpPr/>
            <p:nvPr/>
          </p:nvSpPr>
          <p:spPr>
            <a:xfrm>
              <a:off x="372315" y="4375420"/>
              <a:ext cx="8508013" cy="743783"/>
            </a:xfrm>
            <a:prstGeom prst="roundRect">
              <a:avLst>
                <a:gd name="adj" fmla="val 4840"/>
              </a:avLst>
            </a:prstGeom>
            <a:solidFill>
              <a:srgbClr val="D2DDF9"/>
            </a:solidFill>
            <a:ln/>
          </p:spPr>
          <p:txBody>
            <a:bodyPr/>
            <a:lstStyle/>
            <a:p>
              <a:endParaRPr lang="zh-CN" altLang="en-US"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8" name="Text 11">
              <a:extLst>
                <a:ext uri="{FF2B5EF4-FFF2-40B4-BE49-F238E27FC236}">
                  <a16:creationId xmlns:a16="http://schemas.microsoft.com/office/drawing/2014/main" id="{AC4E6351-21BD-0CF7-E38A-D80B10FD8548}"/>
                </a:ext>
              </a:extLst>
            </p:cNvPr>
            <p:cNvSpPr/>
            <p:nvPr/>
          </p:nvSpPr>
          <p:spPr>
            <a:xfrm>
              <a:off x="600320" y="4570301"/>
              <a:ext cx="12494419" cy="38397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85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python </a:t>
              </a:r>
              <a:r>
                <a:rPr lang="en-US" altLang="zh-CN" sz="1600" b="0" dirty="0">
                  <a:solidFill>
                    <a:srgbClr val="005CC5"/>
                  </a:solidFill>
                  <a:effectLst/>
                  <a:latin typeface="Consolas" panose="020B0609020204030204" pitchFamily="49" charset="0"/>
                </a:rPr>
                <a:t>./</a:t>
              </a:r>
              <a:r>
                <a:rPr lang="en-US" altLang="zh-CN" sz="1600" b="0" dirty="0" err="1">
                  <a:solidFill>
                    <a:srgbClr val="005CC5"/>
                  </a:solidFill>
                  <a:effectLst/>
                  <a:latin typeface="Consolas" panose="020B0609020204030204" pitchFamily="49" charset="0"/>
                </a:rPr>
                <a:t>record_android_trace</a:t>
              </a:r>
              <a:r>
                <a:rPr lang="en-US" altLang="zh-CN" sz="1600" b="0" dirty="0">
                  <a:solidFill>
                    <a:srgbClr val="005CC5"/>
                  </a:solidFill>
                  <a:effectLst/>
                  <a:latin typeface="Consolas" panose="020B0609020204030204" pitchFamily="49" charset="0"/>
                </a:rPr>
                <a:t> -o </a:t>
              </a:r>
              <a:r>
                <a:rPr lang="en-US" altLang="zh-CN" sz="1600" b="0" dirty="0" err="1">
                  <a:solidFill>
                    <a:srgbClr val="005CC5"/>
                  </a:solidFill>
                  <a:effectLst/>
                  <a:latin typeface="Consolas" panose="020B0609020204030204" pitchFamily="49" charset="0"/>
                </a:rPr>
                <a:t>trace_file.perfetto</a:t>
              </a:r>
              <a:r>
                <a:rPr lang="en-US" altLang="zh-CN" sz="1600" b="0" dirty="0">
                  <a:solidFill>
                    <a:srgbClr val="005CC5"/>
                  </a:solidFill>
                  <a:effectLst/>
                  <a:latin typeface="Consolas" panose="020B0609020204030204" pitchFamily="49" charset="0"/>
                </a:rPr>
                <a:t>-trace -c </a:t>
              </a:r>
              <a:r>
                <a:rPr lang="en-US" altLang="zh-CN" sz="1600" b="0" dirty="0" err="1">
                  <a:solidFill>
                    <a:srgbClr val="005CC5"/>
                  </a:solidFill>
                  <a:effectLst/>
                  <a:latin typeface="Consolas" panose="020B0609020204030204" pitchFamily="49" charset="0"/>
                </a:rPr>
                <a:t>config.pbtx</a:t>
              </a:r>
              <a:endParaRPr lang="en-US" altLang="zh-CN" sz="2000" b="0" dirty="0">
                <a:solidFill>
                  <a:srgbClr val="24292E"/>
                </a:solidFill>
                <a:effectLst/>
                <a:latin typeface="Consolas" panose="020B0609020204030204" pitchFamily="49" charset="0"/>
              </a:endParaRPr>
            </a:p>
            <a:p>
              <a:pPr marL="0" indent="0">
                <a:lnSpc>
                  <a:spcPts val="3000"/>
                </a:lnSpc>
                <a:buNone/>
              </a:pPr>
              <a:endParaRPr lang="en-US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74AE0C20-4D12-D8FF-831E-76474F58A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04" y="2269206"/>
            <a:ext cx="6378783" cy="404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820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移动应用测试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3EB32FE-3926-42BF-A55E-0D959F81B3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9634" y="1628547"/>
            <a:ext cx="660281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标题 5">
            <a:extLst>
              <a:ext uri="{FF2B5EF4-FFF2-40B4-BE49-F238E27FC236}">
                <a16:creationId xmlns:a16="http://schemas.microsoft.com/office/drawing/2014/main" id="{4A51998D-F6BE-16A4-B158-E1493070C051}"/>
              </a:ext>
            </a:extLst>
          </p:cNvPr>
          <p:cNvSpPr txBox="1">
            <a:spLocks/>
          </p:cNvSpPr>
          <p:nvPr/>
        </p:nvSpPr>
        <p:spPr>
          <a:xfrm>
            <a:off x="987863" y="4472242"/>
            <a:ext cx="1524397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设备碎片化</a:t>
            </a:r>
          </a:p>
        </p:txBody>
      </p:sp>
      <p:sp>
        <p:nvSpPr>
          <p:cNvPr id="11" name="标题 5">
            <a:extLst>
              <a:ext uri="{FF2B5EF4-FFF2-40B4-BE49-F238E27FC236}">
                <a16:creationId xmlns:a16="http://schemas.microsoft.com/office/drawing/2014/main" id="{2E467390-9FF7-F242-D875-E3EE0DC4A11B}"/>
              </a:ext>
            </a:extLst>
          </p:cNvPr>
          <p:cNvSpPr txBox="1">
            <a:spLocks/>
          </p:cNvSpPr>
          <p:nvPr/>
        </p:nvSpPr>
        <p:spPr>
          <a:xfrm>
            <a:off x="3494428" y="4470612"/>
            <a:ext cx="1696039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用户交互复杂</a:t>
            </a:r>
          </a:p>
        </p:txBody>
      </p:sp>
      <p:sp>
        <p:nvSpPr>
          <p:cNvPr id="12" name="标题 5">
            <a:extLst>
              <a:ext uri="{FF2B5EF4-FFF2-40B4-BE49-F238E27FC236}">
                <a16:creationId xmlns:a16="http://schemas.microsoft.com/office/drawing/2014/main" id="{DA90A4AB-699F-C27E-E56B-B5F56D329321}"/>
              </a:ext>
            </a:extLst>
          </p:cNvPr>
          <p:cNvSpPr txBox="1">
            <a:spLocks/>
          </p:cNvSpPr>
          <p:nvPr/>
        </p:nvSpPr>
        <p:spPr>
          <a:xfrm>
            <a:off x="6645084" y="4470611"/>
            <a:ext cx="1696039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环境依赖性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A562F026-3E10-4F3F-9F6D-DD78BCB12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965" y="1931853"/>
            <a:ext cx="3509079" cy="1754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D44AC5B-BCE6-3501-4F12-318147D1A9D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67082" y="967600"/>
            <a:ext cx="2699762" cy="337330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C80D0DDC-AB48-D3DF-0C0D-D5C7E7E638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5927" y="1679382"/>
            <a:ext cx="3297888" cy="252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47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移动应用测试框架：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Appium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3EB32FE-3926-42BF-A55E-0D959F81B3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9634" y="1628547"/>
            <a:ext cx="660281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2" name="标题 5">
            <a:extLst>
              <a:ext uri="{FF2B5EF4-FFF2-40B4-BE49-F238E27FC236}">
                <a16:creationId xmlns:a16="http://schemas.microsoft.com/office/drawing/2014/main" id="{27CA11D7-4389-38B9-F11D-B0B44A90AD47}"/>
              </a:ext>
            </a:extLst>
          </p:cNvPr>
          <p:cNvSpPr txBox="1">
            <a:spLocks/>
          </p:cNvSpPr>
          <p:nvPr/>
        </p:nvSpPr>
        <p:spPr>
          <a:xfrm>
            <a:off x="397636" y="1182640"/>
            <a:ext cx="7094985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1800" dirty="0"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Appium </a:t>
            </a:r>
            <a:r>
              <a:rPr kumimoji="1" lang="zh-CN" altLang="en-US" sz="1800" dirty="0"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是一个用于用于测试移动应用程序的跨平台自动化测试框架。</a:t>
            </a:r>
            <a:endParaRPr kumimoji="1" lang="en-US" altLang="zh-CN" sz="1800" dirty="0"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11" name="标题 5">
            <a:extLst>
              <a:ext uri="{FF2B5EF4-FFF2-40B4-BE49-F238E27FC236}">
                <a16:creationId xmlns:a16="http://schemas.microsoft.com/office/drawing/2014/main" id="{0C690296-6530-AFB6-C84C-40FC0FFE3849}"/>
              </a:ext>
            </a:extLst>
          </p:cNvPr>
          <p:cNvSpPr txBox="1">
            <a:spLocks/>
          </p:cNvSpPr>
          <p:nvPr/>
        </p:nvSpPr>
        <p:spPr>
          <a:xfrm>
            <a:off x="992697" y="2364138"/>
            <a:ext cx="2018371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WebDriver</a:t>
            </a:r>
            <a:r>
              <a:rPr lang="zh-CN" altLang="en-US" sz="20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协议</a:t>
            </a:r>
          </a:p>
        </p:txBody>
      </p:sp>
      <p:sp>
        <p:nvSpPr>
          <p:cNvPr id="12" name="标题 5">
            <a:extLst>
              <a:ext uri="{FF2B5EF4-FFF2-40B4-BE49-F238E27FC236}">
                <a16:creationId xmlns:a16="http://schemas.microsoft.com/office/drawing/2014/main" id="{B574F444-CB8F-0031-E40C-179B68BA07C3}"/>
              </a:ext>
            </a:extLst>
          </p:cNvPr>
          <p:cNvSpPr txBox="1">
            <a:spLocks/>
          </p:cNvSpPr>
          <p:nvPr/>
        </p:nvSpPr>
        <p:spPr>
          <a:xfrm>
            <a:off x="3388427" y="2364138"/>
            <a:ext cx="2018371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多语言客户端</a:t>
            </a:r>
          </a:p>
        </p:txBody>
      </p:sp>
      <p:sp>
        <p:nvSpPr>
          <p:cNvPr id="16" name="标题 5">
            <a:extLst>
              <a:ext uri="{FF2B5EF4-FFF2-40B4-BE49-F238E27FC236}">
                <a16:creationId xmlns:a16="http://schemas.microsoft.com/office/drawing/2014/main" id="{527DBA54-090A-04D1-17F2-0A9FA2B879E7}"/>
              </a:ext>
            </a:extLst>
          </p:cNvPr>
          <p:cNvSpPr txBox="1">
            <a:spLocks/>
          </p:cNvSpPr>
          <p:nvPr/>
        </p:nvSpPr>
        <p:spPr>
          <a:xfrm>
            <a:off x="5753183" y="2364138"/>
            <a:ext cx="2018371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无需重编译应用</a:t>
            </a:r>
          </a:p>
        </p:txBody>
      </p:sp>
      <p:sp>
        <p:nvSpPr>
          <p:cNvPr id="18" name="标题 5">
            <a:extLst>
              <a:ext uri="{FF2B5EF4-FFF2-40B4-BE49-F238E27FC236}">
                <a16:creationId xmlns:a16="http://schemas.microsoft.com/office/drawing/2014/main" id="{916C61CA-D79F-106C-E0C9-46D5F817F733}"/>
              </a:ext>
            </a:extLst>
          </p:cNvPr>
          <p:cNvSpPr txBox="1">
            <a:spLocks/>
          </p:cNvSpPr>
          <p:nvPr/>
        </p:nvSpPr>
        <p:spPr>
          <a:xfrm>
            <a:off x="918690" y="3063348"/>
            <a:ext cx="1854203" cy="169233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1800" dirty="0"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基于标准化浏览器自动化协议，将</a:t>
            </a:r>
            <a:r>
              <a:rPr kumimoji="1" lang="en-US" altLang="zh-CN" sz="1800" dirty="0"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WebDriver </a:t>
            </a:r>
            <a:r>
              <a:rPr kumimoji="1" lang="zh-CN" altLang="en-US" sz="1800" dirty="0"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的能力扩展到移动设备。</a:t>
            </a:r>
            <a:endParaRPr kumimoji="1" lang="en-US" altLang="zh-CN" sz="1800" dirty="0"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25" name="标题 5">
            <a:extLst>
              <a:ext uri="{FF2B5EF4-FFF2-40B4-BE49-F238E27FC236}">
                <a16:creationId xmlns:a16="http://schemas.microsoft.com/office/drawing/2014/main" id="{CE287C7C-6258-D3CC-D3F5-BBABA048BA66}"/>
              </a:ext>
            </a:extLst>
          </p:cNvPr>
          <p:cNvSpPr txBox="1">
            <a:spLocks/>
          </p:cNvSpPr>
          <p:nvPr/>
        </p:nvSpPr>
        <p:spPr>
          <a:xfrm>
            <a:off x="3279795" y="3083795"/>
            <a:ext cx="1854203" cy="169233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1800" dirty="0"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提供了多语言客户端库（ </a:t>
            </a:r>
            <a:r>
              <a:rPr kumimoji="1" lang="en-US" altLang="zh-CN" sz="1800" dirty="0"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Java Client</a:t>
            </a:r>
            <a:r>
              <a:rPr kumimoji="1" lang="zh-CN" altLang="en-US" sz="1800" dirty="0"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、</a:t>
            </a:r>
            <a:r>
              <a:rPr kumimoji="1" lang="en-US" altLang="zh-CN" sz="1800" dirty="0"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Python Client </a:t>
            </a:r>
            <a:r>
              <a:rPr kumimoji="1" lang="zh-CN" altLang="en-US" sz="1800" dirty="0"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等）</a:t>
            </a:r>
            <a:endParaRPr kumimoji="1" lang="en-US" altLang="zh-CN" sz="1800" dirty="0"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26" name="标题 5">
            <a:extLst>
              <a:ext uri="{FF2B5EF4-FFF2-40B4-BE49-F238E27FC236}">
                <a16:creationId xmlns:a16="http://schemas.microsoft.com/office/drawing/2014/main" id="{8CD231F6-476C-8FCD-8F9A-1FE1146E506E}"/>
              </a:ext>
            </a:extLst>
          </p:cNvPr>
          <p:cNvSpPr txBox="1">
            <a:spLocks/>
          </p:cNvSpPr>
          <p:nvPr/>
        </p:nvSpPr>
        <p:spPr>
          <a:xfrm>
            <a:off x="5787049" y="3063348"/>
            <a:ext cx="1854203" cy="1712784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1800" dirty="0"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无需嵌入测试框架或代理。</a:t>
            </a:r>
            <a:endParaRPr kumimoji="1" lang="en-US" altLang="zh-CN" sz="1800" dirty="0"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5143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 of Selenium WebDriver | BrowserStack">
            <a:extLst>
              <a:ext uri="{FF2B5EF4-FFF2-40B4-BE49-F238E27FC236}">
                <a16:creationId xmlns:a16="http://schemas.microsoft.com/office/drawing/2014/main" id="{40286480-9E28-4010-CD96-7DB08867C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325" y="966882"/>
            <a:ext cx="8321039" cy="5297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 Web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测试框架：</a:t>
            </a:r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Selenium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3EB32FE-3926-42BF-A55E-0D959F81B3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9634" y="1628547"/>
            <a:ext cx="660281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06D35B4-F788-3995-851E-BAC803F3A0ED}"/>
              </a:ext>
            </a:extLst>
          </p:cNvPr>
          <p:cNvSpPr/>
          <p:nvPr/>
        </p:nvSpPr>
        <p:spPr>
          <a:xfrm>
            <a:off x="4814224" y="2864313"/>
            <a:ext cx="1786411" cy="6615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FiraCode Nerd Font Ret" panose="02000009000000000000" pitchFamily="50" charset="0"/>
                <a:ea typeface="FiraCode Nerd Font Ret" panose="02000009000000000000" pitchFamily="50" charset="0"/>
                <a:cs typeface="FiraCode Nerd Font Ret" panose="02000009000000000000" pitchFamily="50" charset="0"/>
              </a:rPr>
              <a:t>Android:</a:t>
            </a:r>
          </a:p>
          <a:p>
            <a:pPr algn="ctr"/>
            <a:r>
              <a:rPr lang="en-US" altLang="zh-CN" dirty="0" err="1">
                <a:latin typeface="FiraCode Nerd Font Ret" panose="02000009000000000000" pitchFamily="50" charset="0"/>
                <a:ea typeface="FiraCode Nerd Font Ret" panose="02000009000000000000" pitchFamily="50" charset="0"/>
                <a:cs typeface="FiraCode Nerd Font Ret" panose="02000009000000000000" pitchFamily="50" charset="0"/>
              </a:rPr>
              <a:t>UIAutomator</a:t>
            </a:r>
            <a:endParaRPr lang="zh-CN" altLang="en-US" dirty="0">
              <a:latin typeface="FiraCode Nerd Font Ret" panose="02000009000000000000" pitchFamily="50" charset="0"/>
              <a:cs typeface="FiraCode Nerd Font Ret" panose="02000009000000000000" pitchFamily="50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F7476E2-604C-F3B3-ABD1-EBC30ED8AAA5}"/>
              </a:ext>
            </a:extLst>
          </p:cNvPr>
          <p:cNvSpPr/>
          <p:nvPr/>
        </p:nvSpPr>
        <p:spPr>
          <a:xfrm>
            <a:off x="4814223" y="3615602"/>
            <a:ext cx="1786411" cy="6615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FiraCode Nerd Font Ret" panose="02000009000000000000" pitchFamily="50" charset="0"/>
                <a:ea typeface="FiraCode Nerd Font Ret" panose="02000009000000000000" pitchFamily="50" charset="0"/>
                <a:cs typeface="FiraCode Nerd Font Ret" panose="02000009000000000000" pitchFamily="50" charset="0"/>
              </a:rPr>
              <a:t>iOS:</a:t>
            </a:r>
          </a:p>
          <a:p>
            <a:pPr algn="ctr"/>
            <a:r>
              <a:rPr lang="en-US" altLang="zh-CN" dirty="0" err="1">
                <a:latin typeface="FiraCode Nerd Font Ret" panose="02000009000000000000" pitchFamily="50" charset="0"/>
                <a:ea typeface="FiraCode Nerd Font Ret" panose="02000009000000000000" pitchFamily="50" charset="0"/>
                <a:cs typeface="FiraCode Nerd Font Ret" panose="02000009000000000000" pitchFamily="50" charset="0"/>
              </a:rPr>
              <a:t>XCUITest</a:t>
            </a:r>
            <a:endParaRPr lang="zh-CN" altLang="en-US" dirty="0">
              <a:latin typeface="FiraCode Nerd Font Ret" panose="02000009000000000000" pitchFamily="50" charset="0"/>
              <a:cs typeface="FiraCode Nerd Font Ret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101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部署你的第一个移动应用测试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标题 5">
            <a:extLst>
              <a:ext uri="{FF2B5EF4-FFF2-40B4-BE49-F238E27FC236}">
                <a16:creationId xmlns:a16="http://schemas.microsoft.com/office/drawing/2014/main" id="{8B0FDB05-0484-FCF7-64E4-E47A5BF4657C}"/>
              </a:ext>
            </a:extLst>
          </p:cNvPr>
          <p:cNvSpPr txBox="1">
            <a:spLocks/>
          </p:cNvSpPr>
          <p:nvPr/>
        </p:nvSpPr>
        <p:spPr>
          <a:xfrm>
            <a:off x="247837" y="916744"/>
            <a:ext cx="7027461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在 </a:t>
            </a:r>
            <a:r>
              <a:rPr kumimoji="1" lang="en-US" altLang="zh-CN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Node.js </a:t>
            </a:r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安装 </a:t>
            </a:r>
            <a:r>
              <a:rPr kumimoji="1" lang="en-US" altLang="zh-CN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Appium </a:t>
            </a:r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及配套 </a:t>
            </a:r>
            <a:r>
              <a:rPr kumimoji="1" lang="en-US" altLang="zh-CN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Android</a:t>
            </a:r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driver</a:t>
            </a:r>
            <a:endParaRPr lang="zh-CN" altLang="en-US" b="1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D002531-7704-4128-FE3C-EBED5787C4D8}"/>
              </a:ext>
            </a:extLst>
          </p:cNvPr>
          <p:cNvGrpSpPr/>
          <p:nvPr/>
        </p:nvGrpSpPr>
        <p:grpSpPr>
          <a:xfrm>
            <a:off x="342953" y="1549841"/>
            <a:ext cx="2704163" cy="501015"/>
            <a:chOff x="342953" y="3406433"/>
            <a:chExt cx="2704163" cy="877670"/>
          </a:xfrm>
        </p:grpSpPr>
        <p:sp>
          <p:nvSpPr>
            <p:cNvPr id="13" name="Shape 4">
              <a:extLst>
                <a:ext uri="{FF2B5EF4-FFF2-40B4-BE49-F238E27FC236}">
                  <a16:creationId xmlns:a16="http://schemas.microsoft.com/office/drawing/2014/main" id="{B4BD44AD-010D-4BD6-CD1A-989AD2D108A8}"/>
                </a:ext>
              </a:extLst>
            </p:cNvPr>
            <p:cNvSpPr/>
            <p:nvPr/>
          </p:nvSpPr>
          <p:spPr>
            <a:xfrm>
              <a:off x="342953" y="3406433"/>
              <a:ext cx="2625435" cy="877670"/>
            </a:xfrm>
            <a:prstGeom prst="roundRect">
              <a:avLst>
                <a:gd name="adj" fmla="val 3191"/>
              </a:avLst>
            </a:prstGeom>
            <a:solidFill>
              <a:srgbClr val="D2DDF9"/>
            </a:solidFill>
            <a:ln/>
          </p:spPr>
          <p:txBody>
            <a:bodyPr/>
            <a:lstStyle/>
            <a:p>
              <a:endParaRPr lang="zh-CN" altLang="en-US"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4" name="Text 5">
              <a:extLst>
                <a:ext uri="{FF2B5EF4-FFF2-40B4-BE49-F238E27FC236}">
                  <a16:creationId xmlns:a16="http://schemas.microsoft.com/office/drawing/2014/main" id="{5FD7CE02-B5AA-980D-FB28-285C74D2EA11}"/>
                </a:ext>
              </a:extLst>
            </p:cNvPr>
            <p:cNvSpPr/>
            <p:nvPr/>
          </p:nvSpPr>
          <p:spPr>
            <a:xfrm>
              <a:off x="453008" y="3439758"/>
              <a:ext cx="2594108" cy="59760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3100"/>
                </a:lnSpc>
                <a:buNone/>
              </a:pPr>
              <a:r>
                <a:rPr lang="en-US" sz="1900" dirty="0" err="1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npm</a:t>
              </a:r>
              <a:r>
                <a:rPr lang="en-US" sz="190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 install -g </a:t>
              </a:r>
              <a:r>
                <a:rPr lang="en-US" sz="1900" dirty="0" err="1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appium</a:t>
              </a:r>
              <a:endParaRPr lang="en-US" sz="19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sp>
        <p:nvSpPr>
          <p:cNvPr id="15" name="标题 5">
            <a:extLst>
              <a:ext uri="{FF2B5EF4-FFF2-40B4-BE49-F238E27FC236}">
                <a16:creationId xmlns:a16="http://schemas.microsoft.com/office/drawing/2014/main" id="{D56F25A1-864A-FF99-9078-21F5D6C772B2}"/>
              </a:ext>
            </a:extLst>
          </p:cNvPr>
          <p:cNvSpPr txBox="1">
            <a:spLocks/>
          </p:cNvSpPr>
          <p:nvPr/>
        </p:nvSpPr>
        <p:spPr>
          <a:xfrm>
            <a:off x="247838" y="2334502"/>
            <a:ext cx="4223718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安装 </a:t>
            </a:r>
            <a:r>
              <a:rPr kumimoji="1" lang="en-US" altLang="zh-CN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Appium</a:t>
            </a:r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 </a:t>
            </a:r>
            <a:r>
              <a:rPr kumimoji="1" lang="en-US" altLang="zh-CN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Python</a:t>
            </a:r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 客户端</a:t>
            </a:r>
            <a:endParaRPr lang="zh-CN" altLang="en-US" b="1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4F2AC72-B428-E9BD-A3F2-DE651412292F}"/>
              </a:ext>
            </a:extLst>
          </p:cNvPr>
          <p:cNvGrpSpPr/>
          <p:nvPr/>
        </p:nvGrpSpPr>
        <p:grpSpPr>
          <a:xfrm>
            <a:off x="342953" y="2979386"/>
            <a:ext cx="4223718" cy="501015"/>
            <a:chOff x="342953" y="3406433"/>
            <a:chExt cx="2704163" cy="877670"/>
          </a:xfrm>
        </p:grpSpPr>
        <p:sp>
          <p:nvSpPr>
            <p:cNvPr id="22" name="Shape 4">
              <a:extLst>
                <a:ext uri="{FF2B5EF4-FFF2-40B4-BE49-F238E27FC236}">
                  <a16:creationId xmlns:a16="http://schemas.microsoft.com/office/drawing/2014/main" id="{7EF81D26-C43D-3C4F-50B1-F732779E3B4C}"/>
                </a:ext>
              </a:extLst>
            </p:cNvPr>
            <p:cNvSpPr/>
            <p:nvPr/>
          </p:nvSpPr>
          <p:spPr>
            <a:xfrm>
              <a:off x="342953" y="3406433"/>
              <a:ext cx="2625435" cy="877670"/>
            </a:xfrm>
            <a:prstGeom prst="roundRect">
              <a:avLst>
                <a:gd name="adj" fmla="val 3191"/>
              </a:avLst>
            </a:prstGeom>
            <a:solidFill>
              <a:srgbClr val="D2DDF9"/>
            </a:solidFill>
            <a:ln/>
          </p:spPr>
          <p:txBody>
            <a:bodyPr/>
            <a:lstStyle/>
            <a:p>
              <a:endParaRPr lang="zh-CN" altLang="en-US"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25" name="Text 5">
              <a:extLst>
                <a:ext uri="{FF2B5EF4-FFF2-40B4-BE49-F238E27FC236}">
                  <a16:creationId xmlns:a16="http://schemas.microsoft.com/office/drawing/2014/main" id="{E390F552-E770-D7EE-1BBA-3B8EBFDC00D8}"/>
                </a:ext>
              </a:extLst>
            </p:cNvPr>
            <p:cNvSpPr/>
            <p:nvPr/>
          </p:nvSpPr>
          <p:spPr>
            <a:xfrm>
              <a:off x="453008" y="3439758"/>
              <a:ext cx="2594108" cy="59760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3100"/>
                </a:lnSpc>
                <a:buNone/>
              </a:pPr>
              <a:r>
                <a:rPr lang="en-US" sz="190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pip install Appium-Python-Client</a:t>
              </a:r>
              <a:endParaRPr lang="en-US" sz="19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sp>
        <p:nvSpPr>
          <p:cNvPr id="8" name="标题 5">
            <a:extLst>
              <a:ext uri="{FF2B5EF4-FFF2-40B4-BE49-F238E27FC236}">
                <a16:creationId xmlns:a16="http://schemas.microsoft.com/office/drawing/2014/main" id="{CB4BF8A9-3D79-770B-4941-000457266D3F}"/>
              </a:ext>
            </a:extLst>
          </p:cNvPr>
          <p:cNvSpPr txBox="1">
            <a:spLocks/>
          </p:cNvSpPr>
          <p:nvPr/>
        </p:nvSpPr>
        <p:spPr>
          <a:xfrm>
            <a:off x="261620" y="3831678"/>
            <a:ext cx="4223718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安装 </a:t>
            </a:r>
            <a:r>
              <a:rPr kumimoji="1" lang="en-US" altLang="zh-CN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Android SDK</a:t>
            </a:r>
            <a:endParaRPr lang="zh-CN" altLang="en-US" b="1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16" name="标题 5">
            <a:extLst>
              <a:ext uri="{FF2B5EF4-FFF2-40B4-BE49-F238E27FC236}">
                <a16:creationId xmlns:a16="http://schemas.microsoft.com/office/drawing/2014/main" id="{548E51FD-B086-B55C-B5BC-F05D8BB62588}"/>
              </a:ext>
            </a:extLst>
          </p:cNvPr>
          <p:cNvSpPr txBox="1">
            <a:spLocks/>
          </p:cNvSpPr>
          <p:nvPr/>
        </p:nvSpPr>
        <p:spPr>
          <a:xfrm>
            <a:off x="342953" y="4983980"/>
            <a:ext cx="7143875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Android Studio → More Actions → SDK Manager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安装对应安卓版本的</a:t>
            </a:r>
            <a:r>
              <a:rPr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SDK Platforms,</a:t>
            </a:r>
            <a:r>
              <a:rPr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 </a:t>
            </a:r>
            <a:r>
              <a:rPr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Android SDK Platform-Tools </a:t>
            </a:r>
            <a:r>
              <a:rPr lang="zh-CN" altLang="en-US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和 </a:t>
            </a:r>
            <a:r>
              <a:rPr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Android Emulator</a:t>
            </a:r>
            <a:endParaRPr lang="zh-CN" altLang="en-US" sz="1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zh-CN" altLang="en-US" sz="1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17" name="标题 5">
            <a:extLst>
              <a:ext uri="{FF2B5EF4-FFF2-40B4-BE49-F238E27FC236}">
                <a16:creationId xmlns:a16="http://schemas.microsoft.com/office/drawing/2014/main" id="{D6C1B764-1561-04A9-040D-BB5865E5A04D}"/>
              </a:ext>
            </a:extLst>
          </p:cNvPr>
          <p:cNvSpPr txBox="1">
            <a:spLocks/>
          </p:cNvSpPr>
          <p:nvPr/>
        </p:nvSpPr>
        <p:spPr>
          <a:xfrm>
            <a:off x="373216" y="5035431"/>
            <a:ext cx="7965385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0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FAF4ACD-F850-5FAB-D4A3-4F281208996D}"/>
              </a:ext>
            </a:extLst>
          </p:cNvPr>
          <p:cNvGrpSpPr/>
          <p:nvPr/>
        </p:nvGrpSpPr>
        <p:grpSpPr>
          <a:xfrm>
            <a:off x="3677777" y="1547552"/>
            <a:ext cx="4223718" cy="501015"/>
            <a:chOff x="342953" y="3406433"/>
            <a:chExt cx="2704163" cy="877670"/>
          </a:xfrm>
        </p:grpSpPr>
        <p:sp>
          <p:nvSpPr>
            <p:cNvPr id="11" name="Shape 4">
              <a:extLst>
                <a:ext uri="{FF2B5EF4-FFF2-40B4-BE49-F238E27FC236}">
                  <a16:creationId xmlns:a16="http://schemas.microsoft.com/office/drawing/2014/main" id="{A48A43BD-5A2A-A203-3921-84DEB65A9F62}"/>
                </a:ext>
              </a:extLst>
            </p:cNvPr>
            <p:cNvSpPr/>
            <p:nvPr/>
          </p:nvSpPr>
          <p:spPr>
            <a:xfrm>
              <a:off x="342953" y="3406433"/>
              <a:ext cx="2625435" cy="877670"/>
            </a:xfrm>
            <a:prstGeom prst="roundRect">
              <a:avLst>
                <a:gd name="adj" fmla="val 3191"/>
              </a:avLst>
            </a:prstGeom>
            <a:solidFill>
              <a:srgbClr val="D2DDF9"/>
            </a:solidFill>
            <a:ln/>
          </p:spPr>
          <p:txBody>
            <a:bodyPr/>
            <a:lstStyle/>
            <a:p>
              <a:endParaRPr lang="zh-CN" altLang="en-US"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2" name="Text 5">
              <a:extLst>
                <a:ext uri="{FF2B5EF4-FFF2-40B4-BE49-F238E27FC236}">
                  <a16:creationId xmlns:a16="http://schemas.microsoft.com/office/drawing/2014/main" id="{BB3CCFF4-3B80-91AC-D82C-6DA50D766BFD}"/>
                </a:ext>
              </a:extLst>
            </p:cNvPr>
            <p:cNvSpPr/>
            <p:nvPr/>
          </p:nvSpPr>
          <p:spPr>
            <a:xfrm>
              <a:off x="453008" y="3439758"/>
              <a:ext cx="2594108" cy="59760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3100"/>
                </a:lnSpc>
                <a:buNone/>
              </a:pPr>
              <a:r>
                <a:rPr lang="en-US" sz="1900" dirty="0" err="1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appium</a:t>
              </a:r>
              <a:r>
                <a:rPr lang="en-US" sz="190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 driver install uiautomator2</a:t>
              </a:r>
              <a:endParaRPr lang="en-US" sz="19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9998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部署你的第一个移动应用测试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标题 5">
            <a:extLst>
              <a:ext uri="{FF2B5EF4-FFF2-40B4-BE49-F238E27FC236}">
                <a16:creationId xmlns:a16="http://schemas.microsoft.com/office/drawing/2014/main" id="{8B0FDB05-0484-FCF7-64E4-E47A5BF4657C}"/>
              </a:ext>
            </a:extLst>
          </p:cNvPr>
          <p:cNvSpPr txBox="1">
            <a:spLocks/>
          </p:cNvSpPr>
          <p:nvPr/>
        </p:nvSpPr>
        <p:spPr>
          <a:xfrm>
            <a:off x="247838" y="916744"/>
            <a:ext cx="4223718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配置安卓调试桥 </a:t>
            </a:r>
            <a:r>
              <a:rPr kumimoji="1" lang="en-US" altLang="zh-CN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(</a:t>
            </a:r>
            <a:r>
              <a:rPr kumimoji="1" lang="en-US" altLang="zh-CN" b="1" dirty="0" err="1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adb</a:t>
            </a:r>
            <a:r>
              <a:rPr kumimoji="1" lang="en-US" altLang="zh-CN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)</a:t>
            </a:r>
            <a:endParaRPr lang="zh-CN" altLang="en-US" b="1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48CC6AA4-83E9-C6A0-E70D-6A8B70655A02}"/>
              </a:ext>
            </a:extLst>
          </p:cNvPr>
          <p:cNvSpPr/>
          <p:nvPr/>
        </p:nvSpPr>
        <p:spPr>
          <a:xfrm>
            <a:off x="1581705" y="4175641"/>
            <a:ext cx="1155890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zh-CN" altLang="en-US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真实</a:t>
            </a:r>
            <a:r>
              <a:rPr lang="en-US" altLang="zh-CN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/</a:t>
            </a:r>
            <a:r>
              <a:rPr lang="zh-CN" altLang="en-US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虚拟</a:t>
            </a:r>
            <a:endParaRPr lang="en-US" altLang="zh-CN" sz="185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zh-CN" altLang="en-US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安卓设备</a:t>
            </a:r>
            <a:endParaRPr lang="en-US" sz="185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34" name="Text 12">
            <a:extLst>
              <a:ext uri="{FF2B5EF4-FFF2-40B4-BE49-F238E27FC236}">
                <a16:creationId xmlns:a16="http://schemas.microsoft.com/office/drawing/2014/main" id="{BB1557A0-3D8E-BE54-DFB7-0439AA84D323}"/>
              </a:ext>
            </a:extLst>
          </p:cNvPr>
          <p:cNvSpPr/>
          <p:nvPr/>
        </p:nvSpPr>
        <p:spPr>
          <a:xfrm>
            <a:off x="372316" y="6851574"/>
            <a:ext cx="12950428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确认浏览器正常弹出。</a:t>
            </a:r>
            <a:endParaRPr lang="en-US" sz="1850" dirty="0"/>
          </a:p>
        </p:txBody>
      </p:sp>
      <p:pic>
        <p:nvPicPr>
          <p:cNvPr id="12" name="图片 11" descr="图标&#10;&#10;描述已自动生成">
            <a:extLst>
              <a:ext uri="{FF2B5EF4-FFF2-40B4-BE49-F238E27FC236}">
                <a16:creationId xmlns:a16="http://schemas.microsoft.com/office/drawing/2014/main" id="{7F4F1E66-DF31-91B2-8E1D-6EE4DD080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1854" y="2663822"/>
            <a:ext cx="1335741" cy="1335741"/>
          </a:xfrm>
          <a:prstGeom prst="rect">
            <a:avLst/>
          </a:prstGeom>
        </p:spPr>
      </p:pic>
      <p:pic>
        <p:nvPicPr>
          <p:cNvPr id="14" name="图片 13" descr="形状&#10;&#10;低可信度描述已自动生成">
            <a:extLst>
              <a:ext uri="{FF2B5EF4-FFF2-40B4-BE49-F238E27FC236}">
                <a16:creationId xmlns:a16="http://schemas.microsoft.com/office/drawing/2014/main" id="{DE063684-ED72-D653-8491-85C41C626D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5998" y="1744383"/>
            <a:ext cx="737728" cy="737728"/>
          </a:xfrm>
          <a:prstGeom prst="rect">
            <a:avLst/>
          </a:prstGeom>
        </p:spPr>
      </p:pic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9C24AD9B-7C39-2D93-F90C-6C558FF2950A}"/>
              </a:ext>
            </a:extLst>
          </p:cNvPr>
          <p:cNvCxnSpPr>
            <a:cxnSpLocks/>
          </p:cNvCxnSpPr>
          <p:nvPr/>
        </p:nvCxnSpPr>
        <p:spPr>
          <a:xfrm>
            <a:off x="2764639" y="3170144"/>
            <a:ext cx="29604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0F04F533-A2A8-8779-8AD6-EB79181C6071}"/>
              </a:ext>
            </a:extLst>
          </p:cNvPr>
          <p:cNvCxnSpPr>
            <a:cxnSpLocks/>
          </p:cNvCxnSpPr>
          <p:nvPr/>
        </p:nvCxnSpPr>
        <p:spPr>
          <a:xfrm flipH="1">
            <a:off x="2764639" y="3489512"/>
            <a:ext cx="29604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1">
            <a:extLst>
              <a:ext uri="{FF2B5EF4-FFF2-40B4-BE49-F238E27FC236}">
                <a16:creationId xmlns:a16="http://schemas.microsoft.com/office/drawing/2014/main" id="{DC330CBB-853F-BDCA-D0AA-62F3C98B4A26}"/>
              </a:ext>
            </a:extLst>
          </p:cNvPr>
          <p:cNvSpPr/>
          <p:nvPr/>
        </p:nvSpPr>
        <p:spPr>
          <a:xfrm>
            <a:off x="3923023" y="2588895"/>
            <a:ext cx="548533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3000"/>
              </a:lnSpc>
              <a:buNone/>
            </a:pP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Android Debug Bridge</a:t>
            </a:r>
          </a:p>
        </p:txBody>
      </p:sp>
      <p:pic>
        <p:nvPicPr>
          <p:cNvPr id="30" name="图片 29" descr="形状&#10;&#10;低可信度描述已自动生成">
            <a:extLst>
              <a:ext uri="{FF2B5EF4-FFF2-40B4-BE49-F238E27FC236}">
                <a16:creationId xmlns:a16="http://schemas.microsoft.com/office/drawing/2014/main" id="{D2577A36-DED7-28FA-9101-7FAFB455F7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8043" y="2635854"/>
            <a:ext cx="1307576" cy="1307576"/>
          </a:xfrm>
          <a:prstGeom prst="rect">
            <a:avLst/>
          </a:prstGeom>
        </p:spPr>
      </p:pic>
      <p:sp>
        <p:nvSpPr>
          <p:cNvPr id="35" name="Text 1">
            <a:extLst>
              <a:ext uri="{FF2B5EF4-FFF2-40B4-BE49-F238E27FC236}">
                <a16:creationId xmlns:a16="http://schemas.microsoft.com/office/drawing/2014/main" id="{2B3EF3BC-F0AC-37E3-3CF4-64425B7B01EA}"/>
              </a:ext>
            </a:extLst>
          </p:cNvPr>
          <p:cNvSpPr/>
          <p:nvPr/>
        </p:nvSpPr>
        <p:spPr>
          <a:xfrm>
            <a:off x="6443271" y="4233046"/>
            <a:ext cx="808518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zh-CN" altLang="en-US" sz="18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上位机</a:t>
            </a:r>
            <a:endParaRPr lang="en-US" sz="185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C3BDDEA5-1F79-F21E-9CF3-CEAD42B297A4}"/>
              </a:ext>
            </a:extLst>
          </p:cNvPr>
          <p:cNvGrpSpPr/>
          <p:nvPr/>
        </p:nvGrpSpPr>
        <p:grpSpPr>
          <a:xfrm>
            <a:off x="3020922" y="3696580"/>
            <a:ext cx="2704163" cy="501015"/>
            <a:chOff x="342953" y="3406433"/>
            <a:chExt cx="2704163" cy="877670"/>
          </a:xfrm>
        </p:grpSpPr>
        <p:sp>
          <p:nvSpPr>
            <p:cNvPr id="39" name="Shape 4">
              <a:extLst>
                <a:ext uri="{FF2B5EF4-FFF2-40B4-BE49-F238E27FC236}">
                  <a16:creationId xmlns:a16="http://schemas.microsoft.com/office/drawing/2014/main" id="{EF3C82C3-13F0-B4BB-BC21-71E369ACD2FF}"/>
                </a:ext>
              </a:extLst>
            </p:cNvPr>
            <p:cNvSpPr/>
            <p:nvPr/>
          </p:nvSpPr>
          <p:spPr>
            <a:xfrm>
              <a:off x="342953" y="3406433"/>
              <a:ext cx="2625435" cy="877670"/>
            </a:xfrm>
            <a:prstGeom prst="roundRect">
              <a:avLst>
                <a:gd name="adj" fmla="val 3191"/>
              </a:avLst>
            </a:prstGeom>
            <a:solidFill>
              <a:srgbClr val="D2DDF9"/>
            </a:solidFill>
            <a:ln/>
          </p:spPr>
          <p:txBody>
            <a:bodyPr/>
            <a:lstStyle/>
            <a:p>
              <a:endParaRPr lang="zh-CN" altLang="en-US"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40" name="Text 5">
              <a:extLst>
                <a:ext uri="{FF2B5EF4-FFF2-40B4-BE49-F238E27FC236}">
                  <a16:creationId xmlns:a16="http://schemas.microsoft.com/office/drawing/2014/main" id="{C48FDBD6-3081-A869-6B33-2A42D3AB4F56}"/>
                </a:ext>
              </a:extLst>
            </p:cNvPr>
            <p:cNvSpPr/>
            <p:nvPr/>
          </p:nvSpPr>
          <p:spPr>
            <a:xfrm>
              <a:off x="453008" y="3439758"/>
              <a:ext cx="2594108" cy="59760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3100"/>
                </a:lnSpc>
                <a:buNone/>
              </a:pPr>
              <a:r>
                <a:rPr lang="en-US" sz="1600" dirty="0" err="1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adb</a:t>
              </a:r>
              <a:r>
                <a:rPr lang="en-US" sz="160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 connect &lt;</a:t>
              </a:r>
              <a:r>
                <a:rPr lang="en-US" sz="1600" dirty="0" err="1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your_device</a:t>
              </a:r>
              <a:r>
                <a:rPr lang="en-US" sz="1600" dirty="0">
                  <a:solidFill>
                    <a:srgbClr val="404155"/>
                  </a:solidFill>
                  <a:highlight>
                    <a:srgbClr val="D2DDF9"/>
                  </a:highlight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&gt; </a:t>
              </a:r>
              <a:endParaRPr lang="en-US" sz="1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8053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文本&#10;&#10;描述已自动生成">
            <a:extLst>
              <a:ext uri="{FF2B5EF4-FFF2-40B4-BE49-F238E27FC236}">
                <a16:creationId xmlns:a16="http://schemas.microsoft.com/office/drawing/2014/main" id="{ADB1A8B7-5DA8-5D97-FC0C-FAE3612FCB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395" t="7213" r="5477" b="10139"/>
          <a:stretch/>
        </p:blipFill>
        <p:spPr>
          <a:xfrm>
            <a:off x="363071" y="792942"/>
            <a:ext cx="7491438" cy="5488686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部署你的第一个移动应用测试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7373D9C1-E5F8-2421-4729-F88A456E5594}"/>
              </a:ext>
            </a:extLst>
          </p:cNvPr>
          <p:cNvSpPr/>
          <p:nvPr/>
        </p:nvSpPr>
        <p:spPr>
          <a:xfrm>
            <a:off x="3710733" y="3782996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初始化 </a:t>
            </a: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WebDriver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5B2CEC79-83CA-6C1C-EF6A-594814BD0129}"/>
              </a:ext>
            </a:extLst>
          </p:cNvPr>
          <p:cNvSpPr/>
          <p:nvPr/>
        </p:nvSpPr>
        <p:spPr>
          <a:xfrm>
            <a:off x="4920561" y="1347628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导入所需的库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AF1347FB-62AA-729A-5A3A-0A2668641F92}"/>
              </a:ext>
            </a:extLst>
          </p:cNvPr>
          <p:cNvSpPr/>
          <p:nvPr/>
        </p:nvSpPr>
        <p:spPr>
          <a:xfrm>
            <a:off x="3710733" y="5510372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查找元素并执行操作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C50E91E8-703A-869F-739E-446D5CEA26CA}"/>
              </a:ext>
            </a:extLst>
          </p:cNvPr>
          <p:cNvSpPr/>
          <p:nvPr/>
        </p:nvSpPr>
        <p:spPr>
          <a:xfrm>
            <a:off x="3710733" y="2439597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定义用于启动 </a:t>
            </a: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Appium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会话的参数集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581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F50D-A9E9-F647-91DF-E56CF0CE87AF}" type="datetime1">
              <a:rPr lang="zh-CN" altLang="en-US" smtClean="0"/>
              <a:t>2024/11/26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Gist.nju.edu.cn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Appium </a:t>
            </a:r>
            <a:r>
              <a:rPr kumimoji="1" lang="zh-CN" altLang="en-US" dirty="0">
                <a:latin typeface="Sarasa Term SC SemiBold" panose="02000709000000000000" pitchFamily="49" charset="-122"/>
                <a:ea typeface="Sarasa Term SC SemiBold" panose="02000709000000000000" pitchFamily="49" charset="-122"/>
                <a:cs typeface="Sarasa Term SC SemiBold" panose="02000709000000000000" pitchFamily="49" charset="-122"/>
              </a:rPr>
              <a:t>基本语法</a:t>
            </a:r>
            <a:endParaRPr lang="zh-CN" altLang="en-US" dirty="0">
              <a:latin typeface="Sarasa Term SC SemiBold" panose="02000709000000000000" pitchFamily="49" charset="-122"/>
              <a:ea typeface="Sarasa Term SC SemiBold" panose="02000709000000000000" pitchFamily="49" charset="-122"/>
              <a:cs typeface="Sarasa Term SC SemiBold" panose="02000709000000000000" pitchFamily="49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0E48E76-A52D-4942-A949-E951AEC4A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7373D9C1-E5F8-2421-4729-F88A456E5594}"/>
              </a:ext>
            </a:extLst>
          </p:cNvPr>
          <p:cNvSpPr/>
          <p:nvPr/>
        </p:nvSpPr>
        <p:spPr>
          <a:xfrm>
            <a:off x="3657600" y="2064254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初始化 </a:t>
            </a: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WebDriver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，创建浏览器实例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5B2CEC79-83CA-6C1C-EF6A-594814BD0129}"/>
              </a:ext>
            </a:extLst>
          </p:cNvPr>
          <p:cNvSpPr/>
          <p:nvPr/>
        </p:nvSpPr>
        <p:spPr>
          <a:xfrm>
            <a:off x="5150190" y="1317246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导入所需的库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56A3DFB8-3A12-D21C-AC32-578445FED90F}"/>
              </a:ext>
            </a:extLst>
          </p:cNvPr>
          <p:cNvSpPr/>
          <p:nvPr/>
        </p:nvSpPr>
        <p:spPr>
          <a:xfrm>
            <a:off x="3676220" y="3388154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等待元素加载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AF1347FB-62AA-729A-5A3A-0A2668641F92}"/>
              </a:ext>
            </a:extLst>
          </p:cNvPr>
          <p:cNvSpPr/>
          <p:nvPr/>
        </p:nvSpPr>
        <p:spPr>
          <a:xfrm>
            <a:off x="3730899" y="4573611"/>
            <a:ext cx="5993584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buNone/>
            </a:pPr>
            <a:r>
              <a:rPr lang="en-US" altLang="zh-CN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# </a:t>
            </a:r>
            <a:r>
              <a:rPr lang="zh-CN" altLang="en-US" sz="185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查找元素并执行操作 （验证结果）</a:t>
            </a:r>
            <a:endParaRPr lang="en-US" sz="18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7" name="标题 5">
            <a:extLst>
              <a:ext uri="{FF2B5EF4-FFF2-40B4-BE49-F238E27FC236}">
                <a16:creationId xmlns:a16="http://schemas.microsoft.com/office/drawing/2014/main" id="{CC0C72E9-0740-DF17-0007-9789B50B2CE5}"/>
              </a:ext>
            </a:extLst>
          </p:cNvPr>
          <p:cNvSpPr txBox="1">
            <a:spLocks/>
          </p:cNvSpPr>
          <p:nvPr/>
        </p:nvSpPr>
        <p:spPr>
          <a:xfrm>
            <a:off x="300565" y="970281"/>
            <a:ext cx="4223718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8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应用管理</a:t>
            </a:r>
            <a:endParaRPr lang="zh-CN" altLang="en-US" sz="2800" b="1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27" name="标题 5">
            <a:extLst>
              <a:ext uri="{FF2B5EF4-FFF2-40B4-BE49-F238E27FC236}">
                <a16:creationId xmlns:a16="http://schemas.microsoft.com/office/drawing/2014/main" id="{F8F359A6-E678-3401-997D-83CC0287E313}"/>
              </a:ext>
            </a:extLst>
          </p:cNvPr>
          <p:cNvSpPr txBox="1">
            <a:spLocks/>
          </p:cNvSpPr>
          <p:nvPr/>
        </p:nvSpPr>
        <p:spPr>
          <a:xfrm>
            <a:off x="343858" y="1470872"/>
            <a:ext cx="7143875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 err="1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installApp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(), </a:t>
            </a:r>
            <a:r>
              <a:rPr kumimoji="1" lang="en-US" altLang="zh-CN" sz="1800" dirty="0" err="1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removeApp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(), </a:t>
            </a:r>
            <a:r>
              <a:rPr kumimoji="1" lang="en-US" altLang="zh-CN" sz="1800" dirty="0" err="1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terminateApp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(), </a:t>
            </a:r>
            <a:r>
              <a:rPr kumimoji="1" lang="en-US" altLang="zh-CN" sz="1800" dirty="0" err="1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activateApp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()</a:t>
            </a:r>
            <a:endParaRPr lang="zh-CN" altLang="en-US" sz="1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29" name="标题 5">
            <a:extLst>
              <a:ext uri="{FF2B5EF4-FFF2-40B4-BE49-F238E27FC236}">
                <a16:creationId xmlns:a16="http://schemas.microsoft.com/office/drawing/2014/main" id="{63CDF80C-47BC-7AAD-B478-9D5671DAF763}"/>
              </a:ext>
            </a:extLst>
          </p:cNvPr>
          <p:cNvSpPr txBox="1">
            <a:spLocks/>
          </p:cNvSpPr>
          <p:nvPr/>
        </p:nvSpPr>
        <p:spPr>
          <a:xfrm>
            <a:off x="300565" y="2228390"/>
            <a:ext cx="4223718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800" b="1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获取设备状态</a:t>
            </a:r>
            <a:endParaRPr lang="zh-CN" altLang="en-US" sz="2800" b="1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30" name="标题 5">
            <a:extLst>
              <a:ext uri="{FF2B5EF4-FFF2-40B4-BE49-F238E27FC236}">
                <a16:creationId xmlns:a16="http://schemas.microsoft.com/office/drawing/2014/main" id="{E0E1768E-670B-599E-7883-57C443FA793B}"/>
              </a:ext>
            </a:extLst>
          </p:cNvPr>
          <p:cNvSpPr txBox="1">
            <a:spLocks/>
          </p:cNvSpPr>
          <p:nvPr/>
        </p:nvSpPr>
        <p:spPr>
          <a:xfrm>
            <a:off x="343858" y="2920780"/>
            <a:ext cx="7143875" cy="5010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 err="1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getSession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(), </a:t>
            </a:r>
            <a:r>
              <a:rPr kumimoji="1" lang="en-US" altLang="zh-CN" sz="1800" dirty="0" err="1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query_app_state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(), </a:t>
            </a:r>
            <a:r>
              <a:rPr kumimoji="1" lang="en-US" altLang="zh-CN" sz="1800" dirty="0" err="1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getPerformanceData</a:t>
            </a:r>
            <a:r>
              <a:rPr kumimoji="1" lang="en-US" altLang="zh-CN" sz="1800" dirty="0">
                <a:solidFill>
                  <a:schemeClr val="tx1"/>
                </a:solidFill>
                <a:latin typeface="Sarasa Term SC Light" panose="02000409000000000000" pitchFamily="49" charset="-122"/>
                <a:ea typeface="Sarasa Term SC Light" panose="02000409000000000000" pitchFamily="49" charset="-122"/>
                <a:cs typeface="Sarasa Term SC Light" panose="02000409000000000000" pitchFamily="49" charset="-122"/>
              </a:rPr>
              <a:t>()</a:t>
            </a:r>
            <a:endParaRPr lang="zh-CN" altLang="en-US" sz="1800" dirty="0">
              <a:solidFill>
                <a:schemeClr val="tx1"/>
              </a:solidFill>
              <a:latin typeface="Sarasa Term SC Light" panose="02000409000000000000" pitchFamily="49" charset="-122"/>
              <a:ea typeface="Sarasa Term SC Light" panose="02000409000000000000" pitchFamily="49" charset="-122"/>
              <a:cs typeface="Sarasa Term SC Light" panose="02000409000000000000" pitchFamily="49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6CF53EE-7909-06F3-3EF4-2A6058A46112}"/>
              </a:ext>
            </a:extLst>
          </p:cNvPr>
          <p:cNvSpPr txBox="1"/>
          <p:nvPr/>
        </p:nvSpPr>
        <p:spPr>
          <a:xfrm>
            <a:off x="343858" y="4200064"/>
            <a:ext cx="55721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hlinkClick r:id="rId3"/>
              </a:rPr>
              <a:t>python-client/appium/webdriver/mobilecommand.py at master · </a:t>
            </a:r>
            <a:r>
              <a:rPr lang="en-US" altLang="zh-CN" dirty="0" err="1">
                <a:hlinkClick r:id="rId3"/>
              </a:rPr>
              <a:t>appium</a:t>
            </a:r>
            <a:r>
              <a:rPr lang="en-US" altLang="zh-CN" dirty="0">
                <a:hlinkClick r:id="rId3"/>
              </a:rPr>
              <a:t>/python-client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090267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怀旧">
  <a:themeElements>
    <a:clrScheme name="自定义 3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8F1882"/>
      </a:accent1>
      <a:accent2>
        <a:srgbClr val="6A135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自定义 1">
      <a:majorFont>
        <a:latin typeface="Times New Roman"/>
        <a:ea typeface="华文楷体"/>
        <a:cs typeface=""/>
      </a:majorFont>
      <a:minorFont>
        <a:latin typeface="Times New Roman"/>
        <a:ea typeface="华文楷体"/>
        <a:cs typeface=""/>
      </a:minorFont>
    </a:fontScheme>
    <a:fmtScheme name="怀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19903</TotalTime>
  <Words>1164</Words>
  <Application>Microsoft Office PowerPoint</Application>
  <PresentationFormat>全屏显示(4:3)</PresentationFormat>
  <Paragraphs>221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5" baseType="lpstr">
      <vt:lpstr>更纱黑体 SC Light</vt:lpstr>
      <vt:lpstr>FiraCode Nerd Font Ret</vt:lpstr>
      <vt:lpstr>Sarasa Term SC SemiBold</vt:lpstr>
      <vt:lpstr>Consolas</vt:lpstr>
      <vt:lpstr>Sarasa Term SC Light</vt:lpstr>
      <vt:lpstr>Calibri</vt:lpstr>
      <vt:lpstr>DengXian</vt:lpstr>
      <vt:lpstr>华文楷体</vt:lpstr>
      <vt:lpstr>Wingdings</vt:lpstr>
      <vt:lpstr>Times New Roman</vt:lpstr>
      <vt:lpstr>Nobile</vt:lpstr>
      <vt:lpstr>Microsoft Sans Serif</vt:lpstr>
      <vt:lpstr>Arial</vt:lpstr>
      <vt:lpstr>怀旧</vt:lpstr>
      <vt:lpstr>软件测试实验</vt:lpstr>
      <vt:lpstr>移动应用软件测试</vt:lpstr>
      <vt:lpstr> 移动应用测试</vt:lpstr>
      <vt:lpstr>移动应用测试框架：Appium</vt:lpstr>
      <vt:lpstr> Web 测试框架：Selenium</vt:lpstr>
      <vt:lpstr>部署你的第一个移动应用测试</vt:lpstr>
      <vt:lpstr>部署你的第一个移动应用测试</vt:lpstr>
      <vt:lpstr>部署你的第一个移动应用测试</vt:lpstr>
      <vt:lpstr>Appium 基本语法</vt:lpstr>
      <vt:lpstr>Appium 基本语法</vt:lpstr>
      <vt:lpstr>Appium 基本语法</vt:lpstr>
      <vt:lpstr>Appium 基本语法</vt:lpstr>
      <vt:lpstr> 任务4.1：移动应用功能性测试用例编写</vt:lpstr>
      <vt:lpstr> 任务4.1.1：列表交互功能测试</vt:lpstr>
      <vt:lpstr> 任务4.1.1：列表交互功能测试</vt:lpstr>
      <vt:lpstr> 任务4.1.1：列表交互功能测试</vt:lpstr>
      <vt:lpstr> 任务4.1.2：item 交互功能测试</vt:lpstr>
      <vt:lpstr> 任务4.1.3：查看版本信息</vt:lpstr>
      <vt:lpstr> 任务4.2：移动应用性能测试</vt:lpstr>
      <vt:lpstr> 任务4.2：移动应用性能测试</vt:lpstr>
      <vt:lpstr> 任务4.2：移动应用性能测试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安卓手机软件老化 与多层级重生策略研究</dc:title>
  <dc:creator>王璐</dc:creator>
  <cp:lastModifiedBy>YL Chen</cp:lastModifiedBy>
  <cp:revision>672</cp:revision>
  <cp:lastPrinted>2022-06-29T11:50:38Z</cp:lastPrinted>
  <dcterms:created xsi:type="dcterms:W3CDTF">2022-06-29T11:50:38Z</dcterms:created>
  <dcterms:modified xsi:type="dcterms:W3CDTF">2024-11-26T12:13:54Z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  <property fmtid="{D5CDD505-2E9C-101B-9397-08002B2CF9AE}" pid="3" name="ICV">
    <vt:lpwstr>49CA46910A44425DA244E622F512AF21</vt:lpwstr>
  </property>
</Properties>
</file>

<file path=docProps/thumbnail.jpeg>
</file>